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DA9A7-9062-4073-8EE9-4AD5C2196D4B}" type="datetimeFigureOut">
              <a:rPr lang="ar-SA" smtClean="0"/>
              <a:pPr/>
              <a:t>07/04/31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60DF1-6E14-4218-BB4F-FA2C39984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582;&#1604;&#1601;&#1610;&#1575;&#1578;%20&#1593;&#1604;&#1608;&#1605;/knK87GoNyGo&amp;NR=1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&#1582;&#1604;&#1601;&#1610;&#1575;&#1578;%20&#1593;&#1604;&#1608;&#1605;/lkWyM-M8o0c&amp;feature=related.mp4" TargetMode="External"/><Relationship Id="rId4" Type="http://schemas.openxmlformats.org/officeDocument/2006/relationships/hyperlink" Target="&#1582;&#1604;&#1601;&#1610;&#1575;&#1578;%20&#1593;&#1604;&#1608;&#1605;/vDgUmTq4a2Q&amp;feature=related.mp4.ug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582;&#1604;&#1601;&#1610;&#1575;&#1578;%20&#1593;&#1604;&#1608;&#1605;/ES-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&#1582;&#1604;&#1601;&#1610;&#1575;&#1578;%20&#1593;&#1604;&#1608;&#1605;/7sof.gif" TargetMode="External"/><Relationship Id="rId4" Type="http://schemas.openxmlformats.org/officeDocument/2006/relationships/hyperlink" Target="&#1582;&#1604;&#1601;&#1610;&#1575;&#1578;%20&#1593;&#1604;&#1608;&#1605;/untitled.bm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rot="20139493">
            <a:off x="161937" y="1801601"/>
            <a:ext cx="8286808" cy="258532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99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أول متوسط </a:t>
            </a:r>
          </a:p>
          <a:p>
            <a:pPr algn="ctr"/>
            <a:endParaRPr lang="ar-SA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99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99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الأرض والنظام الشمسي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99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28860" y="142852"/>
            <a:ext cx="4643470" cy="78581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0070C0"/>
                </a:solidFill>
              </a:rPr>
              <a:t>الأرض والنظام الشمسي</a:t>
            </a:r>
            <a:endParaRPr lang="ar-SA" sz="4400" dirty="0">
              <a:solidFill>
                <a:srgbClr val="0070C0"/>
              </a:solidFill>
            </a:endParaRPr>
          </a:p>
        </p:txBody>
      </p:sp>
      <p:sp>
        <p:nvSpPr>
          <p:cNvPr id="5" name="مستطيل 4">
            <a:hlinkClick r:id="rId3" action="ppaction://hlinkfile"/>
          </p:cNvPr>
          <p:cNvSpPr/>
          <p:nvPr/>
        </p:nvSpPr>
        <p:spPr>
          <a:xfrm>
            <a:off x="2428860" y="1214422"/>
            <a:ext cx="6572296" cy="85725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</a:rPr>
              <a:t>1- دوران الأرض حول محورها.</a:t>
            </a:r>
            <a:endParaRPr lang="ar-SA" sz="4800" b="1" dirty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1406" y="2214554"/>
            <a:ext cx="8715436" cy="142876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accent4">
                    <a:lumMod val="50000"/>
                  </a:schemeClr>
                </a:solidFill>
              </a:rPr>
              <a:t>تدور الأرض حول محورها دورة واحدة كل 24 ساعة مما يسبب الليل والنهار.</a:t>
            </a: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مستطيل 7">
            <a:hlinkClick r:id="rId4" action="ppaction://hlinkfile"/>
          </p:cNvPr>
          <p:cNvSpPr/>
          <p:nvPr/>
        </p:nvSpPr>
        <p:spPr>
          <a:xfrm>
            <a:off x="3071802" y="3786190"/>
            <a:ext cx="5929354" cy="100013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2- دوران الأرض حول الشمس. 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9" name="مستطيل 8">
            <a:hlinkClick r:id="rId5" action="ppaction://hlinkfile"/>
          </p:cNvPr>
          <p:cNvSpPr/>
          <p:nvPr/>
        </p:nvSpPr>
        <p:spPr>
          <a:xfrm>
            <a:off x="357158" y="4857760"/>
            <a:ext cx="8429652" cy="13572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ar-SA" sz="3600" b="1" dirty="0" smtClean="0">
                <a:solidFill>
                  <a:schemeClr val="accent4">
                    <a:lumMod val="50000"/>
                  </a:schemeClr>
                </a:solidFill>
              </a:rPr>
              <a:t>أثناء دوران الأرض حول نفسها تدور حول الشمس. وتحدث الفصول الأربعة على الأرض.</a:t>
            </a:r>
          </a:p>
          <a:p>
            <a:pPr algn="ctr"/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4714876" y="2428868"/>
            <a:ext cx="45719" cy="7143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720" y="142852"/>
            <a:ext cx="8501122" cy="92869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2">
                    <a:lumMod val="50000"/>
                  </a:schemeClr>
                </a:solidFill>
              </a:rPr>
              <a:t>المدار/هو مسار دوران الكوكب حول النجم </a:t>
            </a:r>
            <a:endParaRPr lang="ar-SA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85720" y="1214422"/>
            <a:ext cx="8501122" cy="107157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50000"/>
                  </a:schemeClr>
                </a:solidFill>
              </a:rPr>
              <a:t>السنة/ هي الفترة الزمنية التي يقطعها الكوكب لإكمال دورة.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85720" y="2428868"/>
            <a:ext cx="8572560" cy="214314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50000"/>
                  </a:schemeClr>
                </a:solidFill>
              </a:rPr>
              <a:t>قمر الأرض</a:t>
            </a:r>
          </a:p>
          <a:p>
            <a:pPr algn="ctr"/>
            <a:r>
              <a:rPr lang="ar-SA" sz="3200" b="1" dirty="0" smtClean="0">
                <a:solidFill>
                  <a:schemeClr val="accent1">
                    <a:lumMod val="50000"/>
                  </a:schemeClr>
                </a:solidFill>
              </a:rPr>
              <a:t>جسم معتم </a:t>
            </a:r>
            <a:r>
              <a:rPr lang="ar-SA" sz="3200" b="1" dirty="0" err="1" smtClean="0">
                <a:solidFill>
                  <a:schemeClr val="accent1">
                    <a:lumMod val="50000"/>
                  </a:schemeClr>
                </a:solidFill>
              </a:rPr>
              <a:t>به</a:t>
            </a:r>
            <a:r>
              <a:rPr lang="ar-SA" sz="3200" b="1" dirty="0" smtClean="0">
                <a:solidFill>
                  <a:schemeClr val="accent1">
                    <a:lumMod val="50000"/>
                  </a:schemeClr>
                </a:solidFill>
              </a:rPr>
              <a:t> مرتفعات ومناطق مستوية تسمى بحار القمر سببتها براكين من القمر ومناطق معتمة من اصطدام النيازك بالقمر. يدور دورة حول الأرض كل 29 يوم ونصف اليوم.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285720" y="4786322"/>
            <a:ext cx="8572560" cy="1500198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أطوار القمر</a:t>
            </a:r>
            <a:endParaRPr lang="ar-SA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هي أوجه القمر التي تكون مواجه للأرض خلال الشهر</a:t>
            </a:r>
            <a:endParaRPr lang="ar-SA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142844" y="214290"/>
            <a:ext cx="8929718" cy="2357454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b="1" dirty="0" smtClean="0"/>
          </a:p>
          <a:p>
            <a:pPr algn="ctr"/>
            <a:r>
              <a:rPr lang="ar-SA" sz="3200" b="1" dirty="0" smtClean="0"/>
              <a:t>ظاهرة تحدث للشمس عندما يقع القمر بين الأرض والشمس ويحجب ضوء الشمس وتظهر الشمس كأنها قرص معتم.</a:t>
            </a:r>
            <a:endParaRPr lang="ar-SA" sz="3200" dirty="0"/>
          </a:p>
        </p:txBody>
      </p:sp>
      <p:sp>
        <p:nvSpPr>
          <p:cNvPr id="10" name="مستطيل 9">
            <a:hlinkClick r:id="rId3" action="ppaction://hlinkfile"/>
          </p:cNvPr>
          <p:cNvSpPr/>
          <p:nvPr/>
        </p:nvSpPr>
        <p:spPr>
          <a:xfrm>
            <a:off x="3428992" y="357166"/>
            <a:ext cx="2143140" cy="714380"/>
          </a:xfrm>
          <a:prstGeom prst="rect">
            <a:avLst/>
          </a:prstGeom>
          <a:ln w="762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الكسوف</a:t>
            </a:r>
            <a:endParaRPr lang="ar-SA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مستطيل 10">
            <a:hlinkClick r:id="rId4" action="ppaction://hlinkfile"/>
          </p:cNvPr>
          <p:cNvSpPr/>
          <p:nvPr/>
        </p:nvSpPr>
        <p:spPr>
          <a:xfrm>
            <a:off x="285720" y="2643182"/>
            <a:ext cx="8858280" cy="2286016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b="1" dirty="0" smtClean="0"/>
          </a:p>
          <a:p>
            <a:pPr algn="ctr"/>
            <a:endParaRPr lang="ar-SA" sz="3200" b="1" dirty="0" smtClean="0"/>
          </a:p>
          <a:p>
            <a:pPr algn="ctr"/>
            <a:r>
              <a:rPr lang="ar-SA" sz="3200" b="1" dirty="0" smtClean="0"/>
              <a:t>ظاهرة تحدث للقمر عندما تقع الأرض بين الشمس والقمر على خط واحد</a:t>
            </a:r>
            <a:r>
              <a:rPr lang="ar-SA" b="1" dirty="0" smtClean="0"/>
              <a:t> </a:t>
            </a:r>
            <a:endParaRPr lang="en-US" dirty="0" smtClean="0"/>
          </a:p>
          <a:p>
            <a:pPr algn="ctr"/>
            <a:endParaRPr lang="ar-SA" dirty="0"/>
          </a:p>
        </p:txBody>
      </p:sp>
      <p:sp>
        <p:nvSpPr>
          <p:cNvPr id="12" name="مستطيل 11">
            <a:hlinkClick r:id="rId5" action="ppaction://hlinkfile"/>
          </p:cNvPr>
          <p:cNvSpPr/>
          <p:nvPr/>
        </p:nvSpPr>
        <p:spPr>
          <a:xfrm>
            <a:off x="3571868" y="2714620"/>
            <a:ext cx="2071702" cy="785818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خسوف القمر</a:t>
            </a:r>
            <a:endParaRPr lang="ar-SA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3500430" y="5000636"/>
            <a:ext cx="2643206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الوحدة الفلكية</a:t>
            </a:r>
            <a:endParaRPr lang="ar-SA" sz="2800" b="1" dirty="0"/>
          </a:p>
        </p:txBody>
      </p:sp>
      <p:sp>
        <p:nvSpPr>
          <p:cNvPr id="14" name="مستطيل 13"/>
          <p:cNvSpPr/>
          <p:nvPr/>
        </p:nvSpPr>
        <p:spPr>
          <a:xfrm>
            <a:off x="357158" y="5857892"/>
            <a:ext cx="8429684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b="1" dirty="0" smtClean="0"/>
          </a:p>
          <a:p>
            <a:pPr algn="ctr"/>
            <a:r>
              <a:rPr lang="ar-SA" sz="2800" b="1" dirty="0" smtClean="0"/>
              <a:t>هي متوسط بعد الأرض عن الشمس. وتعادل تقريباً 150مليون كم.</a:t>
            </a:r>
            <a:endParaRPr lang="en-US" sz="2800" b="1" dirty="0" smtClean="0"/>
          </a:p>
          <a:p>
            <a:pPr algn="ctr"/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وسيلة شرح مع سهم إلى الأسفل 2"/>
          <p:cNvSpPr/>
          <p:nvPr/>
        </p:nvSpPr>
        <p:spPr>
          <a:xfrm>
            <a:off x="5000628" y="500042"/>
            <a:ext cx="3786214" cy="3000396"/>
          </a:xfrm>
          <a:prstGeom prst="downArrowCallou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الكواكب الداخلية </a:t>
            </a:r>
            <a:r>
              <a:rPr lang="ar-SA" sz="2800" b="1" dirty="0" err="1" smtClean="0"/>
              <a:t>و</a:t>
            </a:r>
            <a:r>
              <a:rPr lang="ar-SA" sz="2800" b="1" dirty="0" smtClean="0"/>
              <a:t> هي مجموعة الكواكب القريبة من الشمس وهي صلبة وتشمل</a:t>
            </a:r>
            <a:endParaRPr lang="ar-SA" sz="2800" dirty="0"/>
          </a:p>
        </p:txBody>
      </p:sp>
      <p:sp>
        <p:nvSpPr>
          <p:cNvPr id="4" name="وسيلة شرح مع سهم إلى الأسفل 3"/>
          <p:cNvSpPr/>
          <p:nvPr/>
        </p:nvSpPr>
        <p:spPr>
          <a:xfrm>
            <a:off x="857224" y="500042"/>
            <a:ext cx="3643338" cy="2500330"/>
          </a:xfrm>
          <a:prstGeom prst="downArrowCallout">
            <a:avLst/>
          </a:prstGeom>
          <a:ln w="76200"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الكواكب الخارجية:- هي غازية وتشمل.</a:t>
            </a:r>
            <a:endParaRPr lang="ar-SA" sz="32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286380" y="3571876"/>
            <a:ext cx="3643338" cy="571504"/>
          </a:xfrm>
          <a:prstGeom prst="round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عطارد</a:t>
            </a:r>
            <a:endParaRPr lang="ar-SA" sz="320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286380" y="5929330"/>
            <a:ext cx="3643338" cy="571504"/>
          </a:xfrm>
          <a:prstGeom prst="round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المريخ</a:t>
            </a:r>
            <a:endParaRPr lang="ar-SA" sz="32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286380" y="4357694"/>
            <a:ext cx="3643338" cy="571504"/>
          </a:xfrm>
          <a:prstGeom prst="round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 </a:t>
            </a:r>
            <a:r>
              <a:rPr lang="ar-SA" sz="3200" b="1" dirty="0" smtClean="0"/>
              <a:t>الزهرة</a:t>
            </a:r>
            <a:endParaRPr lang="ar-SA" sz="3200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286380" y="5143512"/>
            <a:ext cx="3643338" cy="571504"/>
          </a:xfrm>
          <a:prstGeom prst="round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/>
              <a:t> </a:t>
            </a:r>
            <a:r>
              <a:rPr lang="ar-SA" sz="3200" b="1" dirty="0" smtClean="0"/>
              <a:t>الأرض</a:t>
            </a:r>
            <a:endParaRPr lang="ar-SA" sz="32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857224" y="3071810"/>
            <a:ext cx="3643338" cy="78581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المشترى</a:t>
            </a:r>
            <a:endParaRPr lang="ar-SA" sz="3200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857224" y="3929066"/>
            <a:ext cx="3643338" cy="78581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زحل</a:t>
            </a:r>
            <a:endParaRPr lang="ar-SA" sz="3200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857224" y="4857760"/>
            <a:ext cx="3643338" cy="78581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أورانوس</a:t>
            </a:r>
            <a:endParaRPr lang="ar-SA" sz="3200" dirty="0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857224" y="5715016"/>
            <a:ext cx="3643338" cy="78581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نبتون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وسيلة شرح مع سهم إلى الأسفل 2"/>
          <p:cNvSpPr/>
          <p:nvPr/>
        </p:nvSpPr>
        <p:spPr>
          <a:xfrm>
            <a:off x="5429256" y="500042"/>
            <a:ext cx="3357586" cy="1285884"/>
          </a:xfrm>
          <a:prstGeom prst="downArrowCallou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C00000"/>
                </a:solidFill>
              </a:rPr>
              <a:t>المذنب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4" name="وسيلة شرح مع سهم إلى الأسفل 3"/>
          <p:cNvSpPr/>
          <p:nvPr/>
        </p:nvSpPr>
        <p:spPr>
          <a:xfrm>
            <a:off x="857224" y="500042"/>
            <a:ext cx="3643338" cy="1285884"/>
          </a:xfrm>
          <a:prstGeom prst="downArrowCallout">
            <a:avLst>
              <a:gd name="adj1" fmla="val 22778"/>
              <a:gd name="adj2" fmla="val 43889"/>
              <a:gd name="adj3" fmla="val 25000"/>
              <a:gd name="adj4" fmla="val 64977"/>
            </a:avLst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النيازك</a:t>
            </a:r>
            <a:endParaRPr lang="ar-SA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286380" y="2000240"/>
            <a:ext cx="3643338" cy="4286280"/>
          </a:xfrm>
          <a:prstGeom prst="round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C00000"/>
                </a:solidFill>
              </a:rPr>
              <a:t>جسم كبير مكون من الثلج والصخور بعيد عن المجموعة الشمسية عند دخوله حزام </a:t>
            </a:r>
            <a:r>
              <a:rPr lang="ar-SA" sz="3200" b="1" dirty="0" err="1" smtClean="0">
                <a:solidFill>
                  <a:srgbClr val="C00000"/>
                </a:solidFill>
              </a:rPr>
              <a:t>كيوبر</a:t>
            </a:r>
            <a:r>
              <a:rPr lang="ar-SA" sz="3200" b="1" dirty="0" smtClean="0">
                <a:solidFill>
                  <a:srgbClr val="C00000"/>
                </a:solidFill>
              </a:rPr>
              <a:t> ومن حرارة الشمس تنبعث الغازات والأبخرة مكونة ذيل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857224" y="1857364"/>
            <a:ext cx="3643338" cy="400052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أجسام صخرية فلزية عمرها كبير تسقط على الأرض غالبا على القطبين أنواعه</a:t>
            </a:r>
          </a:p>
          <a:p>
            <a:pPr algn="ctr"/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 حديدية </a:t>
            </a:r>
          </a:p>
          <a:p>
            <a:pPr algn="ctr"/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– صخرية – </a:t>
            </a:r>
          </a:p>
          <a:p>
            <a:pPr algn="ctr"/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حديدية صخرية.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وسيلة شرح مع سهم إلى الأسفل 2"/>
          <p:cNvSpPr/>
          <p:nvPr/>
        </p:nvSpPr>
        <p:spPr>
          <a:xfrm>
            <a:off x="5429256" y="500042"/>
            <a:ext cx="3357586" cy="1285884"/>
          </a:xfrm>
          <a:prstGeom prst="downArrowCallou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المد</a:t>
            </a:r>
            <a:endParaRPr lang="ar-SA" sz="4400" dirty="0">
              <a:solidFill>
                <a:srgbClr val="FF0000"/>
              </a:solidFill>
            </a:endParaRPr>
          </a:p>
        </p:txBody>
      </p:sp>
      <p:sp>
        <p:nvSpPr>
          <p:cNvPr id="4" name="وسيلة شرح مع سهم إلى الأسفل 3"/>
          <p:cNvSpPr/>
          <p:nvPr/>
        </p:nvSpPr>
        <p:spPr>
          <a:xfrm>
            <a:off x="857224" y="500042"/>
            <a:ext cx="3643338" cy="1285884"/>
          </a:xfrm>
          <a:prstGeom prst="downArrowCallout">
            <a:avLst>
              <a:gd name="adj1" fmla="val 22778"/>
              <a:gd name="adj2" fmla="val 43889"/>
              <a:gd name="adj3" fmla="val 25000"/>
              <a:gd name="adj4" fmla="val 64977"/>
            </a:avLst>
          </a:prstGeom>
          <a:ln w="76200">
            <a:solidFill>
              <a:schemeClr val="accent4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الجزر</a:t>
            </a:r>
            <a:endParaRPr lang="ar-SA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429256" y="1928802"/>
            <a:ext cx="3214710" cy="2643206"/>
          </a:xfrm>
          <a:prstGeom prst="round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هو ارتفاع مستوي البحر. سببه جاذبية القمر يحدث للمناطق القريبة من القمر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857224" y="1857364"/>
            <a:ext cx="3643338" cy="2571768"/>
          </a:xfrm>
          <a:prstGeom prst="roundRect">
            <a:avLst/>
          </a:prstGeom>
          <a:ln w="7620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انحسار مستوى البحر عن اليابس وأيضا بسبب جاذبية القمر.يحدث للمناطق البعيدة عن القمر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1406" y="4786322"/>
            <a:ext cx="8929718" cy="178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بسبب دوران الأرض يتغير المد من مكان لآخر.</a:t>
            </a:r>
            <a:endParaRPr lang="en-US" sz="2800" dirty="0" smtClean="0"/>
          </a:p>
          <a:p>
            <a:pPr algn="ctr"/>
            <a:r>
              <a:rPr lang="ar-SA" sz="2800" b="1" dirty="0" smtClean="0"/>
              <a:t>للشمس دور في المد والجزر ولكن اقل من القمر نظرا لقرب القمر.هناك مد الربيع (مرتفع) والمد المنخفض)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 animBg="1"/>
      <p:bldP spid="6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288</Words>
  <Application>Microsoft Office PowerPoint</Application>
  <PresentationFormat>عرض على الشاشة (3:4)‏</PresentationFormat>
  <Paragraphs>49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Winvista</dc:creator>
  <cp:lastModifiedBy>Winvista</cp:lastModifiedBy>
  <cp:revision>12</cp:revision>
  <dcterms:created xsi:type="dcterms:W3CDTF">2010-03-13T20:11:01Z</dcterms:created>
  <dcterms:modified xsi:type="dcterms:W3CDTF">2010-03-22T13:02:20Z</dcterms:modified>
</cp:coreProperties>
</file>