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9" r:id="rId12"/>
    <p:sldId id="266" r:id="rId13"/>
    <p:sldId id="270" r:id="rId14"/>
    <p:sldId id="267" r:id="rId15"/>
    <p:sldId id="268" r:id="rId1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41" d="100"/>
          <a:sy n="41" d="100"/>
        </p:scale>
        <p:origin x="-79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B9DE20F-49D7-4EED-A996-C5DBE43CA2F0}" type="datetimeFigureOut">
              <a:rPr lang="ar-SA" smtClean="0"/>
              <a:pPr/>
              <a:t>11/03/1430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B6054AC4-0C02-430E-AD1D-EE0275311030}"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B9DE20F-49D7-4EED-A996-C5DBE43CA2F0}" type="datetimeFigureOut">
              <a:rPr lang="ar-SA" smtClean="0"/>
              <a:pPr/>
              <a:t>11/03/1430</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6054AC4-0C02-430E-AD1D-EE0275311030}"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9.jpeg"/><Relationship Id="rId2" Type="http://schemas.openxmlformats.org/officeDocument/2006/relationships/hyperlink" Target="http://images.google.com.sa/imgres?imgurl=http://www.metropolitanmachinery.com/sailstar/Brochures/P430/C02-page1-washer.jpg&amp;imgrefurl=http://www.metropolitanmachinery.com/sailstar/Brochures/CO2%2520Cleaning%2520page%25201.htm&amp;usg=__ts6Xow0c9h29HJ8AXVhrRn_IBEg=&amp;h=442&amp;w=377&amp;sz=31&amp;hl=ar&amp;start=60&amp;tbnid=op_w9AC64O2zPM:&amp;tbnh=127&amp;tbnw=108&amp;prev=/images%3Fq%3Ddry%2Bclean%26gbv%3D2%26ndsp%3D20%26hl%3Dar%26sa%3DN%26start%3D40" TargetMode="External"/><Relationship Id="rId1" Type="http://schemas.openxmlformats.org/officeDocument/2006/relationships/slideLayout" Target="../slideLayouts/slideLayout7.xml"/><Relationship Id="rId6" Type="http://schemas.openxmlformats.org/officeDocument/2006/relationships/hyperlink" Target="http://images.google.com.sa/imgres?imgurl=http://milwaukeelaundry.com/yahoo_site_admin/assets/images/dry_clean_3_36170324_std.334144450.jpg&amp;imgrefurl=http://www.milwaukeelaundry.com/dry_cleaning&amp;usg=__1f9eH71dcnEsv143EyKwg3RURdc=&amp;h=282&amp;w=425&amp;sz=95&amp;hl=ar&amp;start=4&amp;tbnid=r4CN03LndQokvM:&amp;tbnh=84&amp;tbnw=126&amp;prev=/images%3Fq%3Ddry%2Bclean%26gbv%3D2%26hl%3Dar%26sa%3DG" TargetMode="External"/><Relationship Id="rId5" Type="http://schemas.openxmlformats.org/officeDocument/2006/relationships/image" Target="../media/image18.jpeg"/><Relationship Id="rId4" Type="http://schemas.openxmlformats.org/officeDocument/2006/relationships/hyperlink" Target="http://images.google.com.sa/imgres?imgurl=http://www.totalcarecleaners.com/images/Dry%2520Cleaning%2520Press.jpg&amp;imgrefurl=http://www.totalcarecleaners.com/dry-cleaning.html&amp;usg=__GJqsvzrwmCx8oBGNogGGqrzOnbU=&amp;h=823&amp;w=671&amp;sz=53&amp;hl=ar&amp;start=3&amp;tbnid=LS0Gnt-WFEjhbM:&amp;tbnh=144&amp;tbnw=117&amp;prev=/images%3Fq%3Ddry%2Bclean%26gbv%3D2%26hl%3Dar%26sa%3D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hyperlink" Target="http://images.google.com.sa/imgres?imgurl=http://byotna.kenanaonline.com/photos/1173777/1173777794/large_1173777794.jpg&amp;imgrefurl=http://www.4ph.net/vb/t13668.html&amp;usg=__4OgxvZ0uVUKf_THLX1_kbavXHKg=&amp;h=441&amp;w=400&amp;sz=62&amp;hl=ar&amp;start=7&amp;tbnid=Ba5ejBOFqSrgjM:&amp;tbnh=127&amp;tbnw=115&amp;prev=/images%3Fq%3D%25D9%2585%25D9%2584%25D8%25A7%25D8%25A8%25D8%25B3%2B%25D8%25B5%25D9%2588%25D9%2581%25D9%258A%25D9%2587%26gbv%3D2%26hl%3Dar%26sa%3DG" TargetMode="External"/><Relationship Id="rId13"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2.jpeg"/><Relationship Id="rId12" Type="http://schemas.openxmlformats.org/officeDocument/2006/relationships/hyperlink" Target="http://images.google.com.sa/imgres?imgurl=http://www.dohaup.com/up/2009-01-21/dohaup_1373767260.jpg&amp;imgrefurl=http://vb.eqla3.com/showthread.php%3Ft%3D375983%26page%3D31&amp;usg=__FthBPyH68iCasPHdwq_43oKgpCU=&amp;h=325&amp;w=240&amp;sz=26&amp;hl=ar&amp;start=25&amp;tbnid=poSRwC7Al7uPPM:&amp;tbnh=118&amp;tbnw=87&amp;prev=/images%3Fq%3D%25D8%25A7%25D9%2584%25D9%2582%25D8%25B7%25D9%258A%25D9%2581%25D8%25A9%26gbv%3D2%26ndsp%3D20%26hl%3Dar%26sa%3DN%26start%3D20" TargetMode="External"/><Relationship Id="rId2" Type="http://schemas.openxmlformats.org/officeDocument/2006/relationships/hyperlink" Target="http://images.google.com.sa/imgres?imgurl=http://www.asyeh.com/gallery/jpg/1229861632.jpg&amp;imgrefurl=http://www.asyeh.com/health.php%3Faction%3Dshowpost%26id%3D61&amp;usg=__GiqOgAQ4G9Z7PZfOBesUZQvX7ks=&amp;h=207&amp;w=191&amp;sz=40&amp;hl=ar&amp;start=24&amp;tbnid=5QU2nZiQzg2EBM:&amp;tbnh=105&amp;tbnw=97&amp;prev=/images%3Fq%3D%25D9%2581%25D8%25B1%25D8%25B4%25D8%25A7%25D8%25A9%2B%25D8%25AA%25D9%2586%25D8%25B8%25D9%258A%25D9%2581%2B%25D8%25A7%25D9%2584%25D9%2585%25D9%2584%25D8%25A7%25D8%25A8%25D8%25B3%26gbv%3D2%26ndsp%3D20%26hl%3Dar%26sa%3DN%26start%3D20" TargetMode="External"/><Relationship Id="rId1" Type="http://schemas.openxmlformats.org/officeDocument/2006/relationships/slideLayout" Target="../slideLayouts/slideLayout7.xml"/><Relationship Id="rId6" Type="http://schemas.openxmlformats.org/officeDocument/2006/relationships/hyperlink" Target="http://images.google.com.sa/imgres?imgurl=http://www.asharqalawsat.com/2008/12/15/images/fashion1.498910.jpg&amp;imgrefurl=http://www.asharqalawsat.com/details.asp%3Fsection%3D22%26article%3D498910%26issueno%3D10975&amp;usg=__5Nj8ms3iga0n8FNBEchmeyldzUY=&amp;h=712&amp;w=400&amp;sz=76&amp;hl=ar&amp;start=45&amp;tbnid=jzMHwB61zOtbrM:&amp;tbnh=140&amp;tbnw=79&amp;prev=/images%3Fq%3D%25D9%2585%25D8%25B9%25D8%25B7%25D9%2581%2B%25D9%2585%25D9%2586%2B%25D8%25A7%25D9%2584%25D9%2581%25D8%25B1%25D9%2588%26gbv%3D2%26ndsp%3D20%26hl%3Dar%26sa%3DN%26start%3D40" TargetMode="External"/><Relationship Id="rId11" Type="http://schemas.openxmlformats.org/officeDocument/2006/relationships/image" Target="../media/image24.jpeg"/><Relationship Id="rId5" Type="http://schemas.openxmlformats.org/officeDocument/2006/relationships/image" Target="../media/image21.jpeg"/><Relationship Id="rId10" Type="http://schemas.openxmlformats.org/officeDocument/2006/relationships/hyperlink" Target="http://images.google.com.sa/imgres?imgurl=http://www.whdane.com/up/uploads/5861363b72.jpg&amp;imgrefurl=http://www.pagearabia.net/vb/t5574.html&amp;usg=__ugY5qeNnR3Gxqb0-RQsW0bKxgvU=&amp;h=1000&amp;w=546&amp;sz=46&amp;hl=ar&amp;start=106&amp;tbnid=jGPwC_x4-xh6CM:&amp;tbnh=149&amp;tbnw=81&amp;prev=/images%3Fq%3D%25D8%25A7%25D9%2584%25D8%25AD%25D8%25B1%25D9%258A%25D8%25B1%2B%25D8%25A7%25D9%2584%25D8%25B7%25D8%25A8%25D9%258A%25D8%25B9%25D9%258A%26gbv%3D2%26ndsp%3D20%26hl%3Dar%26sa%3DN%26start%3D100" TargetMode="External"/><Relationship Id="rId4" Type="http://schemas.openxmlformats.org/officeDocument/2006/relationships/hyperlink" Target="http://images.google.com.sa/imgres?imgurl=http://www.knitwhits.com/images/8-5.jpg&amp;imgrefurl=http://www.startimes2.com/f.aspx%3Ft%3D10061536&amp;usg=__yBiTgfmbjBq3LextThZMxp0ZW8E=&amp;h=373&amp;w=375&amp;sz=49&amp;hl=ar&amp;start=28&amp;tbnid=0vyRmUABTvBMlM:&amp;tbnh=121&amp;tbnw=122&amp;prev=/images%3Fq%3D%25D8%25A7%25D9%2584%25D8%25AC%25D9%2588%25D8%25AE%26gbv%3D2%26ndsp%3D20%26hl%3Dar%26sa%3DN%26start%3D20" TargetMode="External"/><Relationship Id="rId9" Type="http://schemas.openxmlformats.org/officeDocument/2006/relationships/image" Target="../media/image2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hyperlink" Target="http://images.google.com.sa/imgres?imgurl=http://bp1.blogger.com/_hz9uYpm9kxc/R-_n8CKofQI/AAAAAAAABEA/WNSWFEP07y8/s400/%D8%B4%D9%85%D9%88%D8%B9.gif&amp;imgrefurl=http://re87.jeeran.com/archive/2008/7/630988.html&amp;usg=__jUaeK8g6l4cnmzGjGfXqN4azhq0=&amp;h=325&amp;w=260&amp;sz=66&amp;hl=ar&amp;start=14&amp;tbnid=fBZ8g26CjHbjYM:&amp;tbnh=118&amp;tbnw=94&amp;prev=/images%3Fq%3D%25D8%25B4%25D9%2585%25D9%2588%25D8%25B9%26gbv%3D2%26hl%3Dar%26sa%3D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hyperlink" Target="http://images.google.com.sa/imgres?imgurl=http://www.sptechs.com/emarket/thumbs/products/item2147.gif&amp;imgrefurl=http://www.sptechs.com/emarket/products_ads_181-7.html&amp;usg=__5wCNDFO8qPWLRWKW-ZzBFRiZTpM=&amp;h=101&amp;w=101&amp;sz=3&amp;hl=ar&amp;start=6&amp;tbnid=qzbKZTfwVlkB-M:&amp;tbnh=83&amp;tbnw=83&amp;prev=/images%3Fq%3D%25D8%25A8%25D9%2588%25D8%25AF%25D8%25B1%25D8%25A9%2B%25D8%25AA%25D9%2584%25D9%2583%26gbv%3D2%26hl%3Dar%26sa%3DG" TargetMode="External"/><Relationship Id="rId1" Type="http://schemas.openxmlformats.org/officeDocument/2006/relationships/slideLayout" Target="../slideLayouts/slideLayout7.xml"/><Relationship Id="rId6" Type="http://schemas.openxmlformats.org/officeDocument/2006/relationships/hyperlink" Target="http://images.google.com.sa/imgres?imgurl=http://cdn-write.demandstudios.com/upload//4000/300/40/0/4340.jpg&amp;imgrefurl=http://www.ehow.com/how_2282728_dry-clean-own-clothes.html&amp;usg=__IZqb9_htH2OI28dG7fExOMcV984=&amp;h=768&amp;w=1024&amp;sz=126&amp;hl=ar&amp;start=135&amp;tbnid=rfLOfqEVJq7lNM:&amp;tbnh=113&amp;tbnw=150&amp;prev=/images%3Fq%3Ddry%2Bclean%26gbv%3D2%26ndsp%3D20%26hl%3Dar%26sa%3DN%26start%3D120" TargetMode="External"/><Relationship Id="rId5" Type="http://schemas.openxmlformats.org/officeDocument/2006/relationships/image" Target="../media/image5.jpeg"/><Relationship Id="rId4" Type="http://schemas.openxmlformats.org/officeDocument/2006/relationships/hyperlink" Target="http://images.google.com.sa/imgres?imgurl=http://image.wareseeker.com/software/Video/Other-VIDEO-Tools/scr_viviclip-pre-wash-dv-basic-1.00.jpg&amp;imgrefurl=http://wareseeker.com/Video/viviclip-pre-wash-dv-basic-1.00.zip/295234&amp;usg=__Qec93ualxIpAKmt5KZ1xeH8utXw=&amp;h=232&amp;w=250&amp;sz=12&amp;hl=ar&amp;start=13&amp;tbnid=wFIXUwSE5ug0bM:&amp;tbnh=103&amp;tbnw=111&amp;prev=/images%3Fq%3Dpre%2Bwash%26gbv%3D2%26hl%3Dar%26sa%3D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images.google.com.sa/imgres?imgurl=http://www.queercents.com/wordpress/wp-content/uploads/2007/10/dry%2520cleaning.jpg&amp;imgrefurl=http://www.queercents.com/2007/10/02/femme-economics-save-on-laundry-and-dry-cleaning/&amp;usg=__4Ju8KQKnk8583zbBScljIz0I5PM=&amp;h=325&amp;w=325&amp;sz=33&amp;hl=ar&amp;start=14&amp;tbnid=GlGBg4XNismV1M:&amp;tbnh=118&amp;tbnw=118&amp;prev=/images%3Fq%3Ddry%2Bclean%26gbv%3D2%26hl%3Dar%26sa%3D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images.google.com.sa/imgres?imgurl=http://www.gadgettastic.com/images/digital_video_brush.jpg&amp;imgrefurl=http://www.gadgettastic.com/ar/2007/11/25/cool-gadgets-the-digital-video-brush-uses-digital-paint-video/&amp;usg=__qPXWQvyiOB_jJyXkMjpmeX0nNh0=&amp;h=568&amp;w=500&amp;sz=40&amp;hl=ar&amp;start=16&amp;tbnid=WINPl37vivniAM:&amp;tbnh=134&amp;tbnw=118&amp;prev=/images%3Fq%3D%25D8%25A7%25D9%2584%25D9%2581%25D8%25B1%25D8%25B4%25D8%25A7%25D8%25A9%26gbv%3D2%26hl%3Dar%26sa%3D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images.google.com.sa/imgres?imgurl=http://www.theoilonline.com/store/catalog/images/PreWash.jpg&amp;imgrefurl=http://www.theoilonline.com/store/catalog/products_new.php%3FosCsid%3D92661dac63234e0dcb881021b914ac5f&amp;usg=__GZyzFCyi0wX_BamjSvRc0dQK9is=&amp;h=640&amp;w=480&amp;sz=135&amp;hl=ar&amp;start=1&amp;tbnid=me0ZCA-z6OpmvM:&amp;tbnh=137&amp;tbnw=103&amp;prev=/images%3Fq%3Dpre%2Bwash%26gbv%3D2%26hl%3Dar%26sa%3DG" TargetMode="Externa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hyperlink" Target="http://images.google.com.sa/imgres?imgurl=http://imagenes.solostocks.com/z1578678/gior-detergente-liquido-marsella-2x1-2500ml-2500ml.jpg&amp;imgrefurl=http://www.solostocks.com/lotes/comprar/gior-detergente-liquido-marsella-2x1-2500ml-2500ml/oferta_578678.html&amp;usg=__7PrZmAchWpLKUjqjkuL38Hj9OLY=&amp;h=375&amp;w=500&amp;sz=305&amp;hl=ar&amp;start=5&amp;tbnid=LWQk7PNaDVz2jM:&amp;tbnh=98&amp;tbnw=130&amp;prev=/images%3Fq%3DGior%26gbv%3D2%26hl%3Dar%26sa%3DG" TargetMode="Externa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6.jpeg"/><Relationship Id="rId2" Type="http://schemas.openxmlformats.org/officeDocument/2006/relationships/image" Target="../media/image13.gif"/><Relationship Id="rId1" Type="http://schemas.openxmlformats.org/officeDocument/2006/relationships/slideLayout" Target="../slideLayouts/slideLayout7.xml"/><Relationship Id="rId6" Type="http://schemas.openxmlformats.org/officeDocument/2006/relationships/hyperlink" Target="http://images.google.com.sa/imgres?imgurl=http://www.inline-water-heater.com/images/Dry%2520Cleaner.jpg&amp;imgrefurl=http://www.inline-water-heater.com/shazaam-m-35.html&amp;usg=___uRUef4VbNZ1acHe42VVD2-5drY=&amp;h=1048&amp;w=1048&amp;sz=132&amp;hl=ar&amp;start=195&amp;tbnid=FyMaypG_11pKDM:&amp;tbnh=150&amp;tbnw=150&amp;prev=/images%3Fq%3Ddry%2Bclean%26gbv%3D2%26ndsp%3D20%26hl%3Dar%26sa%3DN%26start%3D180" TargetMode="External"/><Relationship Id="rId5" Type="http://schemas.openxmlformats.org/officeDocument/2006/relationships/image" Target="../media/image15.jpeg"/><Relationship Id="rId4" Type="http://schemas.openxmlformats.org/officeDocument/2006/relationships/hyperlink" Target="http://images.google.com.sa/imgres?imgurl=http://www.castrol.ae/arabic/images/MotorOil.jpg&amp;imgrefurl=http://www.castrol.ae/arabic/index.php%3Fpid%3D1%26id%3D38%26mid%3D186%26lang_id%3D1&amp;usg=__bKxcbop2OefMItfbjEu7-stv7vI=&amp;h=305&amp;w=375&amp;sz=19&amp;hl=ar&amp;start=63&amp;tbnid=3H5ux6PfSrNa1M:&amp;tbnh=99&amp;tbnw=122&amp;prev=/images%3Fq%3Doil%26gbv%3D2%26ndsp%3D20%26hl%3Dar%26sa%3DN%26start%3D6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428097" y="285728"/>
            <a:ext cx="3122971" cy="923330"/>
          </a:xfrm>
          <a:prstGeom prst="rect">
            <a:avLst/>
          </a:prstGeom>
          <a:noFill/>
        </p:spPr>
        <p:txBody>
          <a:bodyPr wrap="square" lIns="91440" tIns="45720" rIns="91440" bIns="45720">
            <a:spAutoFit/>
          </a:bodyPr>
          <a:lstStyle/>
          <a:p>
            <a:pPr algn="ct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نشاط رقم(1)</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مستطيل 4"/>
          <p:cNvSpPr/>
          <p:nvPr/>
        </p:nvSpPr>
        <p:spPr>
          <a:xfrm>
            <a:off x="928662" y="1285860"/>
            <a:ext cx="7558480" cy="58477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أذكري بعض الأنسجة التي تحتاج إلى عناية في تنظيفها؟</a:t>
            </a:r>
            <a:endParaRPr lang="ar-SA"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مستطيل 6"/>
          <p:cNvSpPr/>
          <p:nvPr/>
        </p:nvSpPr>
        <p:spPr>
          <a:xfrm>
            <a:off x="0" y="3071811"/>
            <a:ext cx="9144000" cy="584775"/>
          </a:xfrm>
          <a:prstGeom prst="rect">
            <a:avLst/>
          </a:prstGeom>
          <a:noFill/>
        </p:spPr>
        <p:txBody>
          <a:bodyPr wrap="square" lIns="91440" tIns="45720" rIns="91440" bIns="45720">
            <a:spAutoFit/>
          </a:bodyPr>
          <a:lstStyle/>
          <a:p>
            <a:pPr algn="ctr"/>
            <a:r>
              <a:rPr lang="ar-SA"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مثلي لبعض الخامات التي تستخدم في صناعة الملابس ولا تغسل؟</a:t>
            </a:r>
            <a:endParaRPr lang="ar-SA"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85728"/>
            <a:ext cx="8229600" cy="500066"/>
          </a:xfrm>
          <a:solidFill>
            <a:schemeClr val="accent3"/>
          </a:solidFill>
        </p:spPr>
        <p:txBody>
          <a:bodyPr>
            <a:normAutofit fontScale="90000"/>
          </a:bodyPr>
          <a:lstStyle/>
          <a:p>
            <a:r>
              <a:rPr lang="ar-SA" dirty="0" smtClean="0"/>
              <a:t>خطوات التنظيف الجاف في المغاسل التجارية</a:t>
            </a:r>
            <a:endParaRPr lang="ar-SA" dirty="0"/>
          </a:p>
        </p:txBody>
      </p:sp>
      <p:sp>
        <p:nvSpPr>
          <p:cNvPr id="3" name="عنصر نائب للمحتوى 2"/>
          <p:cNvSpPr>
            <a:spLocks noGrp="1"/>
          </p:cNvSpPr>
          <p:nvPr>
            <p:ph idx="1"/>
          </p:nvPr>
        </p:nvSpPr>
        <p:spPr>
          <a:xfrm>
            <a:off x="457200" y="928670"/>
            <a:ext cx="8229600" cy="5929330"/>
          </a:xfrm>
          <a:solidFill>
            <a:schemeClr val="accent3"/>
          </a:solidFill>
        </p:spPr>
        <p:txBody>
          <a:bodyPr>
            <a:normAutofit fontScale="92500" lnSpcReduction="20000"/>
          </a:bodyPr>
          <a:lstStyle/>
          <a:p>
            <a:r>
              <a:rPr lang="ar-SA" dirty="0" smtClean="0"/>
              <a:t>تفرز الملابس حسب </a:t>
            </a:r>
            <a:r>
              <a:rPr lang="ar-SA" dirty="0" err="1" smtClean="0"/>
              <a:t>الوانها</a:t>
            </a:r>
            <a:r>
              <a:rPr lang="ar-SA" dirty="0" smtClean="0"/>
              <a:t> ونوع النسيج </a:t>
            </a:r>
          </a:p>
          <a:p>
            <a:r>
              <a:rPr lang="ar-SA" dirty="0" smtClean="0"/>
              <a:t>تعلم الأجزاء القابلة للخلع مثل </a:t>
            </a:r>
            <a:r>
              <a:rPr lang="ar-SA" dirty="0" err="1" smtClean="0"/>
              <a:t>الحزمه</a:t>
            </a:r>
            <a:r>
              <a:rPr lang="ar-SA" dirty="0" smtClean="0"/>
              <a:t> حتى </a:t>
            </a:r>
            <a:r>
              <a:rPr lang="ar-SA" dirty="0" err="1" smtClean="0"/>
              <a:t>لاتفقد</a:t>
            </a:r>
            <a:endParaRPr lang="ar-SA" dirty="0" smtClean="0"/>
          </a:p>
          <a:p>
            <a:r>
              <a:rPr lang="ar-SA" dirty="0" smtClean="0"/>
              <a:t>يتم فحص البقع ثم تزال البقع الشديدة بالمعالجة الخاصة لكل بقعة ثم توضع الملابس ذات النوع واللون الواحد بالمكنة  ثم تضاف كميات محدودة من المذيب خلال ثقوب بأسطوانة المكنة ثم تحلل وتزال الأوساخ ميكانيكياً ثم يزال المذيب بالتدوير السريع ثم تجفف الملابس</a:t>
            </a:r>
          </a:p>
          <a:p>
            <a:r>
              <a:rPr lang="ar-SA" dirty="0" smtClean="0"/>
              <a:t>يلي ذلك قسم إزالة البقع العالقة ب20 مادة كيميائية تقريباً ويتم استخدام معدات متخصصة وهواء مضغوط وبخار </a:t>
            </a:r>
            <a:r>
              <a:rPr lang="ar-SA" dirty="0" err="1" smtClean="0"/>
              <a:t>لأزالة</a:t>
            </a:r>
            <a:r>
              <a:rPr lang="ar-SA" dirty="0" smtClean="0"/>
              <a:t> البقع  ثم تؤخذ لقسم العمليات النهائية وتزال </a:t>
            </a:r>
            <a:r>
              <a:rPr lang="ar-SA" dirty="0" err="1" smtClean="0"/>
              <a:t>التجعيدات</a:t>
            </a:r>
            <a:r>
              <a:rPr lang="ar-SA" dirty="0" smtClean="0"/>
              <a:t> ويعاد شكل ولمعان النسيج باستخدام آلة البخار وتؤخذ لقسم الخياطة لتضاف </a:t>
            </a:r>
            <a:r>
              <a:rPr lang="ar-SA" dirty="0" err="1" smtClean="0"/>
              <a:t>الازرار</a:t>
            </a:r>
            <a:r>
              <a:rPr lang="ar-SA" dirty="0" smtClean="0"/>
              <a:t> </a:t>
            </a:r>
            <a:r>
              <a:rPr lang="ar-SA" dirty="0" err="1" smtClean="0"/>
              <a:t>والسست</a:t>
            </a:r>
            <a:r>
              <a:rPr lang="ar-SA" dirty="0" smtClean="0"/>
              <a:t> المكسور </a:t>
            </a:r>
            <a:r>
              <a:rPr lang="ar-SA" dirty="0" err="1" smtClean="0"/>
              <a:t>والتمزقات</a:t>
            </a:r>
            <a:r>
              <a:rPr lang="ar-SA" dirty="0" smtClean="0"/>
              <a:t> وتعاد الأجزاء القابلة لخلع مثل الأحزمة  ثم توضع في أكياس لوقايتها حتى تصل إلى أصحابها</a:t>
            </a:r>
            <a:endParaRPr lang="ar-SA"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tbn0.google.com/images?q=tbn:op_w9AC64O2zPM:http://www.metropolitanmachinery.com/sailstar/Brochures/P430/C02-page1-washer.jpg">
            <a:hlinkClick r:id="rId2"/>
          </p:cNvPr>
          <p:cNvPicPr>
            <a:picLocks noChangeAspect="1" noChangeArrowheads="1"/>
          </p:cNvPicPr>
          <p:nvPr/>
        </p:nvPicPr>
        <p:blipFill>
          <a:blip r:embed="rId3"/>
          <a:srcRect/>
          <a:stretch>
            <a:fillRect/>
          </a:stretch>
        </p:blipFill>
        <p:spPr bwMode="auto">
          <a:xfrm>
            <a:off x="5643570" y="529808"/>
            <a:ext cx="3028964" cy="3561840"/>
          </a:xfrm>
          <a:prstGeom prst="rect">
            <a:avLst/>
          </a:prstGeom>
          <a:noFill/>
        </p:spPr>
      </p:pic>
      <p:sp>
        <p:nvSpPr>
          <p:cNvPr id="3" name="مستطيل 2"/>
          <p:cNvSpPr/>
          <p:nvPr/>
        </p:nvSpPr>
        <p:spPr>
          <a:xfrm>
            <a:off x="857225" y="500042"/>
            <a:ext cx="5000659" cy="923330"/>
          </a:xfrm>
          <a:prstGeom prst="rect">
            <a:avLst/>
          </a:prstGeom>
          <a:noFill/>
        </p:spPr>
        <p:txBody>
          <a:bodyPr wrap="square" lIns="91440" tIns="45720" rIns="91440" bIns="45720">
            <a:spAutoFit/>
          </a:bodyPr>
          <a:lstStyle/>
          <a:p>
            <a:pPr algn="ctr"/>
            <a:r>
              <a:rPr lang="ar-SA"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الة</a:t>
            </a:r>
            <a:r>
              <a:rPr lang="ar-SA"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التنظيف الجاف</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Picture 4" descr="http://tbn2.google.com/images?q=tbn:LS0Gnt-WFEjhbM:http://www.totalcarecleaners.com/images/Dry%2520Cleaning%2520Press.jpg">
            <a:hlinkClick r:id="rId4"/>
          </p:cNvPr>
          <p:cNvPicPr>
            <a:picLocks noChangeAspect="1" noChangeArrowheads="1"/>
          </p:cNvPicPr>
          <p:nvPr/>
        </p:nvPicPr>
        <p:blipFill>
          <a:blip r:embed="rId5"/>
          <a:srcRect/>
          <a:stretch>
            <a:fillRect/>
          </a:stretch>
        </p:blipFill>
        <p:spPr bwMode="auto">
          <a:xfrm>
            <a:off x="571472" y="1525442"/>
            <a:ext cx="2428892" cy="2989407"/>
          </a:xfrm>
          <a:prstGeom prst="rect">
            <a:avLst/>
          </a:prstGeom>
          <a:noFill/>
        </p:spPr>
      </p:pic>
      <p:sp>
        <p:nvSpPr>
          <p:cNvPr id="5" name="مستطيل 4"/>
          <p:cNvSpPr/>
          <p:nvPr/>
        </p:nvSpPr>
        <p:spPr>
          <a:xfrm>
            <a:off x="1" y="4429131"/>
            <a:ext cx="2714611" cy="923330"/>
          </a:xfrm>
          <a:prstGeom prst="rect">
            <a:avLst/>
          </a:prstGeom>
          <a:noFill/>
        </p:spPr>
        <p:txBody>
          <a:bodyPr wrap="square" lIns="91440" tIns="45720" rIns="91440" bIns="45720">
            <a:spAutoFit/>
          </a:bodyPr>
          <a:lstStyle/>
          <a:p>
            <a:pPr algn="ct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آلة البخار</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6628" name="Picture 4" descr="http://tbn1.google.com/images?q=tbn:r4CN03LndQokvM:http://milwaukeelaundry.com/yahoo_site_admin/assets/images/dry_clean_3_36170324_std.334144450.jpg">
            <a:hlinkClick r:id="rId6"/>
          </p:cNvPr>
          <p:cNvPicPr>
            <a:picLocks noChangeAspect="1" noChangeArrowheads="1"/>
          </p:cNvPicPr>
          <p:nvPr/>
        </p:nvPicPr>
        <p:blipFill>
          <a:blip r:embed="rId7"/>
          <a:srcRect/>
          <a:stretch>
            <a:fillRect/>
          </a:stretch>
        </p:blipFill>
        <p:spPr bwMode="auto">
          <a:xfrm>
            <a:off x="5286380" y="4048129"/>
            <a:ext cx="3486166" cy="2324111"/>
          </a:xfrm>
          <a:prstGeom prst="rect">
            <a:avLst/>
          </a:prstGeom>
          <a:noFill/>
        </p:spPr>
      </p:pic>
      <p:sp>
        <p:nvSpPr>
          <p:cNvPr id="7" name="مستطيل 6"/>
          <p:cNvSpPr/>
          <p:nvPr/>
        </p:nvSpPr>
        <p:spPr>
          <a:xfrm>
            <a:off x="3428097" y="3714751"/>
            <a:ext cx="3547767" cy="923330"/>
          </a:xfrm>
          <a:prstGeom prst="rect">
            <a:avLst/>
          </a:prstGeom>
          <a:noFill/>
        </p:spPr>
        <p:txBody>
          <a:bodyPr wrap="squar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أكياس للملابس</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500042"/>
            <a:ext cx="8501122" cy="5909310"/>
          </a:xfrm>
          <a:prstGeom prst="rect">
            <a:avLst/>
          </a:prstGeom>
          <a:noFill/>
        </p:spPr>
        <p:txBody>
          <a:bodyPr wrap="squar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مزايا التنظيف الجاف</a:t>
            </a:r>
          </a:p>
          <a:p>
            <a:pPr algn="ct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1- سريع وسهل الاستعمال</a:t>
            </a:r>
          </a:p>
          <a:p>
            <a:pPr algn="ctr"/>
            <a:r>
              <a:rPr lang="ar-SA"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2- ينظف الأقمشة التي </a:t>
            </a:r>
            <a:r>
              <a:rPr lang="ar-SA" sz="36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لايمكن</a:t>
            </a:r>
            <a:r>
              <a:rPr lang="ar-SA"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غسلها مثل الفرو- الجوخ</a:t>
            </a:r>
          </a:p>
          <a:p>
            <a:pPr algn="ct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القطيفة – الأصواف – الكريب – القطيفة الحريرية –الدانتيل – التل- القفازات الجلدية- </a:t>
            </a:r>
          </a:p>
          <a:p>
            <a:pPr algn="ctr"/>
            <a:r>
              <a:rPr lang="ar-SA"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3- لا يعرض الأقمشة للانكماش أو التغير ويحافظ على شكلها </a:t>
            </a:r>
          </a:p>
          <a:p>
            <a:pPr algn="ct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4- لا يذيب الأصباغ</a:t>
            </a:r>
          </a:p>
          <a:p>
            <a:pPr algn="ctr"/>
            <a:r>
              <a:rPr lang="ar-SA"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5- هو الوسيلة الوحيدة لتنظيف الملابس التي لا يمكن كيها مثل (البليسية ) </a:t>
            </a:r>
            <a:endParaRPr lang="ar-SA"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tbn2.google.com/images?q=tbn:5QU2nZiQzg2EBM:http://www.asyeh.com/gallery/jpg/1229861632.jpg">
            <a:hlinkClick r:id="rId2"/>
          </p:cNvPr>
          <p:cNvPicPr>
            <a:picLocks noChangeAspect="1" noChangeArrowheads="1"/>
          </p:cNvPicPr>
          <p:nvPr/>
        </p:nvPicPr>
        <p:blipFill>
          <a:blip r:embed="rId3"/>
          <a:srcRect/>
          <a:stretch>
            <a:fillRect/>
          </a:stretch>
        </p:blipFill>
        <p:spPr bwMode="auto">
          <a:xfrm>
            <a:off x="6572264" y="642918"/>
            <a:ext cx="2243827" cy="3000389"/>
          </a:xfrm>
          <a:prstGeom prst="rect">
            <a:avLst/>
          </a:prstGeom>
          <a:noFill/>
        </p:spPr>
      </p:pic>
      <p:pic>
        <p:nvPicPr>
          <p:cNvPr id="27652" name="Picture 4" descr="http://tbn1.google.com/images?q=tbn:0vyRmUABTvBMlM:http://www.knitwhits.com/images/8-5.jpg">
            <a:hlinkClick r:id="rId4"/>
          </p:cNvPr>
          <p:cNvPicPr>
            <a:picLocks noChangeAspect="1" noChangeArrowheads="1"/>
          </p:cNvPicPr>
          <p:nvPr/>
        </p:nvPicPr>
        <p:blipFill>
          <a:blip r:embed="rId5"/>
          <a:srcRect/>
          <a:stretch>
            <a:fillRect/>
          </a:stretch>
        </p:blipFill>
        <p:spPr bwMode="auto">
          <a:xfrm>
            <a:off x="500034" y="357166"/>
            <a:ext cx="2026390" cy="2009782"/>
          </a:xfrm>
          <a:prstGeom prst="rect">
            <a:avLst/>
          </a:prstGeom>
          <a:noFill/>
        </p:spPr>
      </p:pic>
      <p:sp>
        <p:nvSpPr>
          <p:cNvPr id="4" name="مستطيل 3"/>
          <p:cNvSpPr/>
          <p:nvPr/>
        </p:nvSpPr>
        <p:spPr>
          <a:xfrm>
            <a:off x="4857752" y="3571875"/>
            <a:ext cx="4286247"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معطف من الجلد</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مستطيل 4"/>
          <p:cNvSpPr/>
          <p:nvPr/>
        </p:nvSpPr>
        <p:spPr>
          <a:xfrm>
            <a:off x="0" y="2143116"/>
            <a:ext cx="3929057" cy="923330"/>
          </a:xfrm>
          <a:prstGeom prst="rect">
            <a:avLst/>
          </a:prstGeom>
          <a:noFill/>
        </p:spPr>
        <p:txBody>
          <a:bodyPr wrap="square" lIns="91440" tIns="45720" rIns="91440" bIns="45720">
            <a:spAutoFit/>
          </a:bodyPr>
          <a:lstStyle/>
          <a:p>
            <a:pPr algn="ct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حقيبة من الجوخ</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7654" name="Picture 6" descr="http://tbn3.google.com/images?q=tbn:jzMHwB61zOtbrM:http://www.asharqalawsat.com/2008/12/15/images/fashion1.498910.jpg">
            <a:hlinkClick r:id="rId6"/>
          </p:cNvPr>
          <p:cNvPicPr>
            <a:picLocks noChangeAspect="1" noChangeArrowheads="1"/>
          </p:cNvPicPr>
          <p:nvPr/>
        </p:nvPicPr>
        <p:blipFill>
          <a:blip r:embed="rId7"/>
          <a:srcRect/>
          <a:stretch>
            <a:fillRect/>
          </a:stretch>
        </p:blipFill>
        <p:spPr bwMode="auto">
          <a:xfrm>
            <a:off x="642910" y="2971124"/>
            <a:ext cx="1857388" cy="3291576"/>
          </a:xfrm>
          <a:prstGeom prst="rect">
            <a:avLst/>
          </a:prstGeom>
          <a:noFill/>
        </p:spPr>
      </p:pic>
      <p:sp>
        <p:nvSpPr>
          <p:cNvPr id="7" name="مستطيل 6"/>
          <p:cNvSpPr/>
          <p:nvPr/>
        </p:nvSpPr>
        <p:spPr>
          <a:xfrm>
            <a:off x="1" y="5286387"/>
            <a:ext cx="2786049"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SA"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معطف فرو</a:t>
            </a:r>
            <a:endParaRPr lang="ar-SA"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27656" name="Picture 8" descr="http://tbn2.google.com/images?q=tbn:Ba5ejBOFqSrgjM:http://byotna.kenanaonline.com/photos/1173777/1173777794/large_1173777794.jpg">
            <a:hlinkClick r:id="rId8"/>
          </p:cNvPr>
          <p:cNvPicPr>
            <a:picLocks noChangeAspect="1" noChangeArrowheads="1"/>
          </p:cNvPicPr>
          <p:nvPr/>
        </p:nvPicPr>
        <p:blipFill>
          <a:blip r:embed="rId9"/>
          <a:srcRect/>
          <a:stretch>
            <a:fillRect/>
          </a:stretch>
        </p:blipFill>
        <p:spPr bwMode="auto">
          <a:xfrm>
            <a:off x="6858016" y="4339678"/>
            <a:ext cx="1952631" cy="2156386"/>
          </a:xfrm>
          <a:prstGeom prst="rect">
            <a:avLst/>
          </a:prstGeom>
          <a:noFill/>
        </p:spPr>
      </p:pic>
      <p:sp>
        <p:nvSpPr>
          <p:cNvPr id="9" name="مستطيل 8"/>
          <p:cNvSpPr/>
          <p:nvPr/>
        </p:nvSpPr>
        <p:spPr>
          <a:xfrm>
            <a:off x="3714744" y="5857891"/>
            <a:ext cx="3857652"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ملابس صوفيه</a:t>
            </a:r>
            <a:endParaRPr lang="ar-SA"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7658" name="Picture 10" descr="http://tbn0.google.com/images?q=tbn:jGPwC_x4-xh6CM:http://www.whdane.com/up/uploads/5861363b72.jpg">
            <a:hlinkClick r:id="rId10"/>
          </p:cNvPr>
          <p:cNvPicPr>
            <a:picLocks noChangeAspect="1" noChangeArrowheads="1"/>
          </p:cNvPicPr>
          <p:nvPr/>
        </p:nvPicPr>
        <p:blipFill>
          <a:blip r:embed="rId11"/>
          <a:srcRect/>
          <a:stretch>
            <a:fillRect/>
          </a:stretch>
        </p:blipFill>
        <p:spPr bwMode="auto">
          <a:xfrm>
            <a:off x="4857752" y="428604"/>
            <a:ext cx="1771657" cy="3258977"/>
          </a:xfrm>
          <a:prstGeom prst="rect">
            <a:avLst/>
          </a:prstGeom>
          <a:noFill/>
        </p:spPr>
      </p:pic>
      <p:sp>
        <p:nvSpPr>
          <p:cNvPr id="11" name="مستطيل 10"/>
          <p:cNvSpPr/>
          <p:nvPr/>
        </p:nvSpPr>
        <p:spPr>
          <a:xfrm>
            <a:off x="4572000" y="2285992"/>
            <a:ext cx="1714512" cy="923330"/>
          </a:xfrm>
          <a:prstGeom prst="rect">
            <a:avLst/>
          </a:prstGeom>
          <a:noFill/>
        </p:spPr>
        <p:txBody>
          <a:bodyPr wrap="squar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الحرير</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27660" name="Picture 12" descr="http://tbn1.google.com/images?q=tbn:poSRwC7Al7uPPM:http://www.dohaup.com/up/2009-01-21/dohaup_1373767260.jpg">
            <a:hlinkClick r:id="rId12"/>
          </p:cNvPr>
          <p:cNvPicPr>
            <a:picLocks noChangeAspect="1" noChangeArrowheads="1"/>
          </p:cNvPicPr>
          <p:nvPr/>
        </p:nvPicPr>
        <p:blipFill>
          <a:blip r:embed="rId13"/>
          <a:srcRect/>
          <a:stretch>
            <a:fillRect/>
          </a:stretch>
        </p:blipFill>
        <p:spPr bwMode="auto">
          <a:xfrm>
            <a:off x="2643174" y="2890990"/>
            <a:ext cx="1857388" cy="3252654"/>
          </a:xfrm>
          <a:prstGeom prst="rect">
            <a:avLst/>
          </a:prstGeom>
          <a:noFill/>
        </p:spPr>
      </p:pic>
      <p:sp>
        <p:nvSpPr>
          <p:cNvPr id="13" name="مستطيل 12"/>
          <p:cNvSpPr/>
          <p:nvPr/>
        </p:nvSpPr>
        <p:spPr>
          <a:xfrm>
            <a:off x="2285985" y="5572139"/>
            <a:ext cx="207170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القطيفة</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28596" y="285728"/>
            <a:ext cx="8286808" cy="584775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عيوب التنظيف الجاف</a:t>
            </a:r>
          </a:p>
          <a:p>
            <a:pPr algn="ct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يزيل القذارة </a:t>
            </a:r>
            <a:r>
              <a:rPr lang="ar-SA" sz="4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الدهنيه</a:t>
            </a: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a:t>
            </a: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و القذارة العالقة بالدهنيات فقط</a:t>
            </a:r>
          </a:p>
          <a:p>
            <a:pPr algn="ctr"/>
            <a:r>
              <a:rPr lang="ar-SA"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يعد تنظيف غير شامل لأنه لا يزيل رائحة العرق من الملابس</a:t>
            </a:r>
          </a:p>
          <a:p>
            <a:pPr algn="ct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 يحتاج ليجف إلى عدة أيام حتى تزول رائحة السوائل</a:t>
            </a:r>
          </a:p>
          <a:p>
            <a:pPr algn="ctr"/>
            <a:r>
              <a:rPr lang="ar-SA"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 كثرة استخدام سوائل التنظيف الجاف تعمل على تجفيف النسيج وسرعة استهلاكه </a:t>
            </a:r>
            <a:endParaRPr lang="ar-SA"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الملخص السبوري</a:t>
            </a:r>
            <a:endParaRPr lang="ar-SA" dirty="0"/>
          </a:p>
        </p:txBody>
      </p:sp>
      <p:sp>
        <p:nvSpPr>
          <p:cNvPr id="3" name="عنصر نائب للمحتوى 2"/>
          <p:cNvSpPr>
            <a:spLocks noGrp="1"/>
          </p:cNvSpPr>
          <p:nvPr>
            <p:ph idx="1"/>
          </p:nvPr>
        </p:nvSpPr>
        <p:spPr/>
        <p:txBody>
          <a:bodyPr>
            <a:normAutofit fontScale="92500" lnSpcReduction="20000"/>
          </a:bodyPr>
          <a:lstStyle/>
          <a:p>
            <a:r>
              <a:rPr lang="ar-SA" dirty="0" smtClean="0">
                <a:solidFill>
                  <a:srgbClr val="FF0000"/>
                </a:solidFill>
              </a:rPr>
              <a:t>التنظيف الجاف :</a:t>
            </a:r>
          </a:p>
          <a:p>
            <a:r>
              <a:rPr lang="ar-SA" dirty="0" smtClean="0">
                <a:solidFill>
                  <a:schemeClr val="tx1"/>
                </a:solidFill>
              </a:rPr>
              <a:t>عملية تنظيف الأنسجة بسوائل معينة مذيبة للمواد </a:t>
            </a:r>
            <a:r>
              <a:rPr lang="ar-SA" dirty="0" err="1" smtClean="0">
                <a:solidFill>
                  <a:schemeClr val="tx1"/>
                </a:solidFill>
              </a:rPr>
              <a:t>الدهنية</a:t>
            </a:r>
            <a:r>
              <a:rPr lang="ar-SA" dirty="0" smtClean="0">
                <a:solidFill>
                  <a:schemeClr val="tx1"/>
                </a:solidFill>
              </a:rPr>
              <a:t> أو مساحيق ماصة للدهون </a:t>
            </a:r>
          </a:p>
          <a:p>
            <a:r>
              <a:rPr lang="ar-SA" dirty="0" smtClean="0">
                <a:solidFill>
                  <a:srgbClr val="C00000"/>
                </a:solidFill>
              </a:rPr>
              <a:t>المواد المستخدمة في التنظيف الجاف</a:t>
            </a:r>
          </a:p>
          <a:p>
            <a:r>
              <a:rPr lang="ar-SA" dirty="0" smtClean="0"/>
              <a:t>1- مساحيق </a:t>
            </a:r>
            <a:r>
              <a:rPr lang="ar-SA" dirty="0" err="1" smtClean="0"/>
              <a:t>الإمتصاص</a:t>
            </a:r>
            <a:endParaRPr lang="ar-SA" dirty="0" smtClean="0"/>
          </a:p>
          <a:p>
            <a:r>
              <a:rPr lang="ar-SA" dirty="0" smtClean="0"/>
              <a:t> 2- المستحضرات الحديثة للتنظيف الجاف</a:t>
            </a:r>
          </a:p>
          <a:p>
            <a:r>
              <a:rPr lang="ar-SA" dirty="0" smtClean="0"/>
              <a:t>3- السوائل المذيبة للدهون</a:t>
            </a:r>
          </a:p>
          <a:p>
            <a:r>
              <a:rPr lang="ar-SA" dirty="0" smtClean="0">
                <a:solidFill>
                  <a:schemeClr val="accent1"/>
                </a:solidFill>
              </a:rPr>
              <a:t>مزايا التنظيف الجاف</a:t>
            </a:r>
          </a:p>
          <a:p>
            <a:r>
              <a:rPr lang="ar-SA" dirty="0" smtClean="0">
                <a:solidFill>
                  <a:schemeClr val="accent1"/>
                </a:solidFill>
              </a:rPr>
              <a:t>عيوب التنظيف الجاف</a:t>
            </a:r>
          </a:p>
          <a:p>
            <a:r>
              <a:rPr lang="ar-SA" dirty="0" smtClean="0">
                <a:solidFill>
                  <a:schemeClr val="tx2"/>
                </a:solidFill>
              </a:rPr>
              <a:t>الواجب س1 س2  صـــــــــــــــ180 ــــــــــ</a:t>
            </a:r>
          </a:p>
          <a:p>
            <a:endParaRPr lang="ar-S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857225" y="857232"/>
            <a:ext cx="4714907"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التنظيف الجاف</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6" name="Picture 2" descr="C:\Documents and Settings\aa\My Documents\My Pictures\تنظيف جاف2.jpg"/>
          <p:cNvPicPr>
            <a:picLocks noChangeAspect="1" noChangeArrowheads="1"/>
          </p:cNvPicPr>
          <p:nvPr/>
        </p:nvPicPr>
        <p:blipFill>
          <a:blip r:embed="rId2"/>
          <a:srcRect/>
          <a:stretch>
            <a:fillRect/>
          </a:stretch>
        </p:blipFill>
        <p:spPr bwMode="auto">
          <a:xfrm>
            <a:off x="642910" y="2071678"/>
            <a:ext cx="3846113" cy="3573709"/>
          </a:xfrm>
          <a:prstGeom prst="rect">
            <a:avLst/>
          </a:prstGeom>
          <a:noFill/>
        </p:spPr>
      </p:pic>
      <p:pic>
        <p:nvPicPr>
          <p:cNvPr id="1027" name="Picture 3" descr="C:\Documents and Settings\aa\My Documents\My Pictures\خطر مواد التنظيف الجاف.jpg"/>
          <p:cNvPicPr>
            <a:picLocks noChangeAspect="1" noChangeArrowheads="1"/>
          </p:cNvPicPr>
          <p:nvPr/>
        </p:nvPicPr>
        <p:blipFill>
          <a:blip r:embed="rId3"/>
          <a:srcRect/>
          <a:stretch>
            <a:fillRect/>
          </a:stretch>
        </p:blipFill>
        <p:spPr bwMode="auto">
          <a:xfrm>
            <a:off x="5384173" y="0"/>
            <a:ext cx="3759827" cy="3286148"/>
          </a:xfrm>
          <a:prstGeom prst="rect">
            <a:avLst/>
          </a:prstGeom>
          <a:noFill/>
        </p:spPr>
      </p:pic>
      <p:sp>
        <p:nvSpPr>
          <p:cNvPr id="5" name="مستطيل 4"/>
          <p:cNvSpPr/>
          <p:nvPr/>
        </p:nvSpPr>
        <p:spPr>
          <a:xfrm>
            <a:off x="4714876" y="2967335"/>
            <a:ext cx="4429123" cy="2862322"/>
          </a:xfrm>
          <a:prstGeom prst="rect">
            <a:avLst/>
          </a:prstGeom>
          <a:noFill/>
        </p:spPr>
        <p:txBody>
          <a:bodyPr wrap="square" lIns="91440" tIns="45720" rIns="91440" bIns="45720">
            <a:spAutoFit/>
          </a:bodyPr>
          <a:lstStyle/>
          <a:p>
            <a:pPr algn="ctr"/>
            <a:r>
              <a:rPr lang="ar-SA"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تحفظ المنظفات بعيداً عن النار وعن الأطفال كما يجب قراءة التعليمات الموجودة على كل مستحضر قبل استعماله</a:t>
            </a:r>
            <a:endParaRPr lang="ar-SA"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2290" name="Picture 2" descr="http://tbn0.google.com/images?q=tbn:fBZ8g26CjHbjYM:http://bp1.blogger.com/_hz9uYpm9kxc/R-_n8CKofQI/AAAAAAAABEA/WNSWFEP07y8/s400/%D8%B4%D9%85%D9%88%D8%B9.gif">
            <a:hlinkClick r:id="rId4"/>
          </p:cNvPr>
          <p:cNvPicPr>
            <a:picLocks noChangeAspect="1" noChangeArrowheads="1"/>
          </p:cNvPicPr>
          <p:nvPr/>
        </p:nvPicPr>
        <p:blipFill>
          <a:blip r:embed="rId5"/>
          <a:srcRect/>
          <a:stretch>
            <a:fillRect/>
          </a:stretch>
        </p:blipFill>
        <p:spPr bwMode="auto">
          <a:xfrm>
            <a:off x="4857752" y="5178471"/>
            <a:ext cx="1252540" cy="157233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857224" y="357166"/>
            <a:ext cx="7500990" cy="24288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4000" dirty="0" smtClean="0">
                <a:solidFill>
                  <a:srgbClr val="FF0000"/>
                </a:solidFill>
              </a:rPr>
              <a:t>التنظيف الجاف :</a:t>
            </a:r>
          </a:p>
          <a:p>
            <a:r>
              <a:rPr lang="ar-SA" sz="4000" dirty="0" smtClean="0">
                <a:solidFill>
                  <a:schemeClr val="tx1"/>
                </a:solidFill>
              </a:rPr>
              <a:t>عملية تنظيف الأنسجة بسوائل معينة مذيبة للمواد </a:t>
            </a:r>
            <a:r>
              <a:rPr lang="ar-SA" sz="4000" dirty="0" err="1" smtClean="0">
                <a:solidFill>
                  <a:schemeClr val="tx1"/>
                </a:solidFill>
              </a:rPr>
              <a:t>الدهنية</a:t>
            </a:r>
            <a:r>
              <a:rPr lang="ar-SA" sz="4000" dirty="0" smtClean="0">
                <a:solidFill>
                  <a:schemeClr val="tx1"/>
                </a:solidFill>
              </a:rPr>
              <a:t> أو مساحيق ماصة للدهون </a:t>
            </a:r>
          </a:p>
          <a:p>
            <a:endParaRPr lang="ar-SA" sz="4000" dirty="0">
              <a:solidFill>
                <a:srgbClr val="FF0000"/>
              </a:solidFill>
            </a:endParaRPr>
          </a:p>
        </p:txBody>
      </p:sp>
      <p:sp>
        <p:nvSpPr>
          <p:cNvPr id="3" name="شكل بيضاوي 2"/>
          <p:cNvSpPr/>
          <p:nvPr/>
        </p:nvSpPr>
        <p:spPr>
          <a:xfrm>
            <a:off x="5715008" y="3071810"/>
            <a:ext cx="3071834" cy="33575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dirty="0" smtClean="0">
                <a:solidFill>
                  <a:srgbClr val="FFFF00"/>
                </a:solidFill>
              </a:rPr>
              <a:t>السوائل المستخدمة في التنظيف الجاف لا تذوب في الماء</a:t>
            </a:r>
            <a:endParaRPr lang="ar-SA" sz="3600" dirty="0">
              <a:solidFill>
                <a:srgbClr val="FFFF00"/>
              </a:solidFill>
            </a:endParaRPr>
          </a:p>
        </p:txBody>
      </p:sp>
      <p:sp>
        <p:nvSpPr>
          <p:cNvPr id="4" name="شكل بيضاوي 3"/>
          <p:cNvSpPr/>
          <p:nvPr/>
        </p:nvSpPr>
        <p:spPr>
          <a:xfrm>
            <a:off x="285720" y="3000372"/>
            <a:ext cx="5286412" cy="33575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dirty="0" smtClean="0">
                <a:solidFill>
                  <a:srgbClr val="FFFF00"/>
                </a:solidFill>
              </a:rPr>
              <a:t>سمي التنظيف الجاف لأن المحاليل لا تخترق مسام النسيج وتبلله </a:t>
            </a:r>
            <a:endParaRPr lang="ar-SA" sz="3600" dirty="0">
              <a:solidFill>
                <a:srgbClr val="FFFF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643042" y="285728"/>
            <a:ext cx="6143668" cy="98583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4000" dirty="0" smtClean="0">
                <a:solidFill>
                  <a:schemeClr val="tx1"/>
                </a:solidFill>
              </a:rPr>
              <a:t>المواد المستخدمة في التنظيف الجاف</a:t>
            </a:r>
            <a:endParaRPr lang="ar-SA" sz="4000" dirty="0">
              <a:solidFill>
                <a:schemeClr val="tx1"/>
              </a:solidFill>
            </a:endParaRPr>
          </a:p>
        </p:txBody>
      </p:sp>
      <p:sp>
        <p:nvSpPr>
          <p:cNvPr id="3" name="سحابة 2"/>
          <p:cNvSpPr/>
          <p:nvPr/>
        </p:nvSpPr>
        <p:spPr>
          <a:xfrm>
            <a:off x="1500166" y="1285860"/>
            <a:ext cx="7000924" cy="214314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4000" dirty="0" smtClean="0">
                <a:solidFill>
                  <a:schemeClr val="tx1"/>
                </a:solidFill>
              </a:rPr>
              <a:t>أولاً : مساحيق الإمتصاص</a:t>
            </a:r>
          </a:p>
          <a:p>
            <a:r>
              <a:rPr lang="ar-SA" sz="4000" dirty="0" smtClean="0">
                <a:solidFill>
                  <a:schemeClr val="tx1"/>
                </a:solidFill>
              </a:rPr>
              <a:t>لإزالة القذارة والبقع </a:t>
            </a:r>
            <a:r>
              <a:rPr lang="ar-SA" sz="4000" dirty="0" err="1" smtClean="0">
                <a:solidFill>
                  <a:schemeClr val="tx1"/>
                </a:solidFill>
              </a:rPr>
              <a:t>الدهنية</a:t>
            </a:r>
            <a:r>
              <a:rPr lang="ar-SA" sz="4000" dirty="0" smtClean="0">
                <a:solidFill>
                  <a:schemeClr val="tx1"/>
                </a:solidFill>
              </a:rPr>
              <a:t>  </a:t>
            </a:r>
          </a:p>
          <a:p>
            <a:endParaRPr lang="ar-SA" sz="4000" dirty="0">
              <a:solidFill>
                <a:schemeClr val="tx1"/>
              </a:solidFill>
            </a:endParaRPr>
          </a:p>
        </p:txBody>
      </p:sp>
      <p:sp>
        <p:nvSpPr>
          <p:cNvPr id="4" name="دمعة 3"/>
          <p:cNvSpPr/>
          <p:nvPr/>
        </p:nvSpPr>
        <p:spPr>
          <a:xfrm>
            <a:off x="0" y="3643314"/>
            <a:ext cx="2214546" cy="2214578"/>
          </a:xfrm>
          <a:prstGeom prst="teardrop">
            <a:avLst>
              <a:gd name="adj" fmla="val 166667"/>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dirty="0" smtClean="0">
                <a:solidFill>
                  <a:schemeClr val="tx1"/>
                </a:solidFill>
              </a:rPr>
              <a:t>1- </a:t>
            </a:r>
            <a:r>
              <a:rPr lang="ar-SA" sz="2800" dirty="0" smtClean="0">
                <a:solidFill>
                  <a:schemeClr val="tx1"/>
                </a:solidFill>
              </a:rPr>
              <a:t>مسحوق </a:t>
            </a:r>
            <a:r>
              <a:rPr lang="ar-SA" sz="2800" dirty="0" err="1" smtClean="0">
                <a:solidFill>
                  <a:schemeClr val="tx1"/>
                </a:solidFill>
              </a:rPr>
              <a:t>الماغنسيوم</a:t>
            </a:r>
            <a:endParaRPr lang="ar-SA" sz="2800" dirty="0" smtClean="0">
              <a:solidFill>
                <a:schemeClr val="tx1"/>
              </a:solidFill>
            </a:endParaRPr>
          </a:p>
          <a:p>
            <a:r>
              <a:rPr lang="ar-SA" sz="2800" dirty="0" smtClean="0">
                <a:solidFill>
                  <a:schemeClr val="tx1"/>
                </a:solidFill>
              </a:rPr>
              <a:t>(كربونات </a:t>
            </a:r>
            <a:r>
              <a:rPr lang="ar-SA" sz="2800" dirty="0" err="1" smtClean="0">
                <a:solidFill>
                  <a:schemeClr val="tx1"/>
                </a:solidFill>
              </a:rPr>
              <a:t>الماغنسيوم</a:t>
            </a:r>
            <a:r>
              <a:rPr lang="ar-SA" sz="2800" dirty="0" smtClean="0">
                <a:solidFill>
                  <a:schemeClr val="tx1"/>
                </a:solidFill>
              </a:rPr>
              <a:t>)</a:t>
            </a:r>
            <a:endParaRPr lang="ar-SA" sz="2800" dirty="0">
              <a:solidFill>
                <a:schemeClr val="tx1"/>
              </a:solidFill>
            </a:endParaRPr>
          </a:p>
        </p:txBody>
      </p:sp>
      <p:sp>
        <p:nvSpPr>
          <p:cNvPr id="5" name="دمعة 4"/>
          <p:cNvSpPr/>
          <p:nvPr/>
        </p:nvSpPr>
        <p:spPr>
          <a:xfrm rot="20488319">
            <a:off x="2043075" y="4191389"/>
            <a:ext cx="3770474" cy="2692541"/>
          </a:xfrm>
          <a:prstGeom prst="teardrop">
            <a:avLst>
              <a:gd name="adj" fmla="val 169549"/>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dirty="0" smtClean="0">
                <a:solidFill>
                  <a:schemeClr val="tx1"/>
                </a:solidFill>
              </a:rPr>
              <a:t>2-الطباشير الفرنسي </a:t>
            </a:r>
          </a:p>
          <a:p>
            <a:r>
              <a:rPr lang="ar-SA" sz="2800" dirty="0" smtClean="0">
                <a:solidFill>
                  <a:schemeClr val="tx1"/>
                </a:solidFill>
              </a:rPr>
              <a:t>بودرة </a:t>
            </a:r>
            <a:r>
              <a:rPr lang="ar-SA" sz="2800" dirty="0" err="1" smtClean="0">
                <a:solidFill>
                  <a:schemeClr val="tx1"/>
                </a:solidFill>
              </a:rPr>
              <a:t>التلك</a:t>
            </a:r>
            <a:r>
              <a:rPr lang="ar-SA" sz="2800" dirty="0" smtClean="0">
                <a:solidFill>
                  <a:schemeClr val="tx1"/>
                </a:solidFill>
              </a:rPr>
              <a:t> توجد على شكل مسحوق أبيض رمادي </a:t>
            </a:r>
            <a:r>
              <a:rPr lang="ar-SA" sz="2800" dirty="0" err="1" smtClean="0">
                <a:solidFill>
                  <a:schemeClr val="tx1"/>
                </a:solidFill>
              </a:rPr>
              <a:t>وهوناعم</a:t>
            </a:r>
            <a:r>
              <a:rPr lang="ar-SA" sz="2800" dirty="0" smtClean="0">
                <a:solidFill>
                  <a:schemeClr val="tx1"/>
                </a:solidFill>
              </a:rPr>
              <a:t> جداً </a:t>
            </a:r>
            <a:endParaRPr lang="ar-SA" sz="2800" dirty="0">
              <a:solidFill>
                <a:schemeClr val="tx1"/>
              </a:solidFill>
            </a:endParaRPr>
          </a:p>
        </p:txBody>
      </p:sp>
      <p:sp>
        <p:nvSpPr>
          <p:cNvPr id="6" name="دمعة 5"/>
          <p:cNvSpPr/>
          <p:nvPr/>
        </p:nvSpPr>
        <p:spPr>
          <a:xfrm rot="17990189">
            <a:off x="6492820" y="4069392"/>
            <a:ext cx="2819627" cy="2603073"/>
          </a:xfrm>
          <a:prstGeom prst="teardrop">
            <a:avLst>
              <a:gd name="adj" fmla="val 166989"/>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dirty="0" smtClean="0">
                <a:solidFill>
                  <a:schemeClr val="tx1"/>
                </a:solidFill>
              </a:rPr>
              <a:t>3- المساحيق التجارية المركبة الخاصة بالتنظيف الجاف</a:t>
            </a:r>
            <a:endParaRPr lang="ar-SA" sz="2800" dirty="0">
              <a:solidFill>
                <a:schemeClr val="tx1"/>
              </a:solidFill>
            </a:endParaRPr>
          </a:p>
        </p:txBody>
      </p:sp>
      <p:pic>
        <p:nvPicPr>
          <p:cNvPr id="10242" name="Picture 2" descr="http://tbn2.google.com/images?q=tbn:qzbKZTfwVlkB-M:http://www.sptechs.com/emarket/thumbs/products/item2147.gif">
            <a:hlinkClick r:id="rId2"/>
          </p:cNvPr>
          <p:cNvPicPr>
            <a:picLocks noChangeAspect="1" noChangeArrowheads="1"/>
          </p:cNvPicPr>
          <p:nvPr/>
        </p:nvPicPr>
        <p:blipFill>
          <a:blip r:embed="rId3"/>
          <a:srcRect/>
          <a:stretch>
            <a:fillRect/>
          </a:stretch>
        </p:blipFill>
        <p:spPr bwMode="auto">
          <a:xfrm>
            <a:off x="3786182" y="2862252"/>
            <a:ext cx="1285884" cy="1285886"/>
          </a:xfrm>
          <a:prstGeom prst="rect">
            <a:avLst/>
          </a:prstGeom>
          <a:noFill/>
        </p:spPr>
      </p:pic>
      <p:pic>
        <p:nvPicPr>
          <p:cNvPr id="10246" name="Picture 6" descr="http://tbn3.google.com/images?q=tbn:wFIXUwSE5ug0bM:http://image.wareseeker.com/software/Video/Other-VIDEO-Tools/scr_viviclip-pre-wash-dv-basic-1.00.jpg">
            <a:hlinkClick r:id="rId4"/>
          </p:cNvPr>
          <p:cNvPicPr>
            <a:picLocks noChangeAspect="1" noChangeArrowheads="1"/>
          </p:cNvPicPr>
          <p:nvPr/>
        </p:nvPicPr>
        <p:blipFill>
          <a:blip r:embed="rId5"/>
          <a:srcRect/>
          <a:stretch>
            <a:fillRect/>
          </a:stretch>
        </p:blipFill>
        <p:spPr bwMode="auto">
          <a:xfrm>
            <a:off x="357158" y="2571744"/>
            <a:ext cx="1365221" cy="1266828"/>
          </a:xfrm>
          <a:prstGeom prst="rect">
            <a:avLst/>
          </a:prstGeom>
          <a:noFill/>
        </p:spPr>
      </p:pic>
      <p:pic>
        <p:nvPicPr>
          <p:cNvPr id="10248" name="Picture 8" descr="http://tbn2.google.com/images?q=tbn:rfLOfqEVJq7lNM:http://cdn-write.demandstudios.com/upload//4000/300/40/0/4340.jpg">
            <a:hlinkClick r:id="rId6"/>
          </p:cNvPr>
          <p:cNvPicPr>
            <a:picLocks noChangeAspect="1" noChangeArrowheads="1"/>
          </p:cNvPicPr>
          <p:nvPr/>
        </p:nvPicPr>
        <p:blipFill>
          <a:blip r:embed="rId7"/>
          <a:srcRect/>
          <a:stretch>
            <a:fillRect/>
          </a:stretch>
        </p:blipFill>
        <p:spPr bwMode="auto">
          <a:xfrm>
            <a:off x="7286643" y="2428868"/>
            <a:ext cx="1713237" cy="129064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0"/>
            <a:ext cx="6643734" cy="7017306"/>
          </a:xfrm>
          <a:prstGeom prst="rect">
            <a:avLst/>
          </a:prstGeom>
          <a:noFill/>
        </p:spPr>
        <p:txBody>
          <a:bodyPr wrap="square" lIns="91440" tIns="45720" rIns="91440" bIns="45720">
            <a:spAutoFit/>
          </a:bodyPr>
          <a:lstStyle/>
          <a:p>
            <a:pPr algn="ct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طريقة </a:t>
            </a: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استعمالها</a:t>
            </a:r>
          </a:p>
          <a:p>
            <a:pPr algn="ctr"/>
            <a:r>
              <a:rPr lang="ar-SA"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 ينفض الغبار العالق بالملابس </a:t>
            </a:r>
          </a:p>
          <a:p>
            <a:pPr algn="ctr"/>
            <a:r>
              <a:rPr lang="ar-SA"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توضع طبقة من المسحوق وتدعك دعكاً خفيفاً </a:t>
            </a:r>
          </a:p>
          <a:p>
            <a:pPr algn="ctr"/>
            <a:r>
              <a:rPr lang="ar-SA"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 تلف في فوطة أو تغطى وتترك مدة نصف ساعة حتى يمتص المسحوق المادة </a:t>
            </a:r>
            <a:r>
              <a:rPr lang="ar-SA"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الدهنية</a:t>
            </a:r>
            <a:r>
              <a:rPr lang="ar-SA"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ويفضل تركها لليوم التالي لتعطي نتيجة أفضل</a:t>
            </a:r>
          </a:p>
          <a:p>
            <a:pPr algn="ctr"/>
            <a:r>
              <a:rPr lang="ar-SA"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4- تنفض القطعة من المسحوق </a:t>
            </a:r>
            <a:r>
              <a:rPr lang="ar-SA" sz="3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بالفرجون</a:t>
            </a:r>
            <a:r>
              <a:rPr lang="ar-SA"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وأحياناً يعجن المسحوق بسائل التنظيف الجاف ويوضع على البقعة ويعرض للهواء حتى يجف ثم تنفض </a:t>
            </a:r>
            <a:r>
              <a:rPr lang="ar-SA" sz="3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بالفرجون</a:t>
            </a:r>
            <a:endParaRPr lang="ar-SA"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9218" name="Picture 2" descr="http://tbn1.google.com/images?q=tbn:GlGBg4XNismV1M:http://www.queercents.com/wordpress/wp-content/uploads/2007/10/dry%2520cleaning.jpg">
            <a:hlinkClick r:id="rId2"/>
          </p:cNvPr>
          <p:cNvPicPr>
            <a:picLocks noChangeAspect="1" noChangeArrowheads="1"/>
          </p:cNvPicPr>
          <p:nvPr/>
        </p:nvPicPr>
        <p:blipFill>
          <a:blip r:embed="rId3"/>
          <a:srcRect/>
          <a:stretch>
            <a:fillRect/>
          </a:stretch>
        </p:blipFill>
        <p:spPr bwMode="auto">
          <a:xfrm>
            <a:off x="7000892" y="857232"/>
            <a:ext cx="1981206" cy="198120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285728"/>
            <a:ext cx="8501122" cy="1071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4000" dirty="0" smtClean="0">
                <a:solidFill>
                  <a:schemeClr val="tx1"/>
                </a:solidFill>
              </a:rPr>
              <a:t>ثانياً: المستحضرات الحديثة للتنظيف الجاف </a:t>
            </a:r>
            <a:endParaRPr lang="ar-SA" sz="4000" dirty="0">
              <a:solidFill>
                <a:schemeClr val="tx1"/>
              </a:solidFill>
            </a:endParaRPr>
          </a:p>
        </p:txBody>
      </p:sp>
      <p:sp>
        <p:nvSpPr>
          <p:cNvPr id="3" name="مستطيل 2"/>
          <p:cNvSpPr/>
          <p:nvPr/>
        </p:nvSpPr>
        <p:spPr>
          <a:xfrm>
            <a:off x="357159" y="2000240"/>
            <a:ext cx="5072097" cy="317009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هي سوائل مذيبة للدهون وتستعمل حسب التعليمات على العلبة ومن هذه الأنواع </a:t>
            </a: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(التنظيف الجاف) ويزيل هذا المنظف كل البقع الدهنية </a:t>
            </a:r>
            <a:r>
              <a:rPr lang="ar-SA"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endParaRPr lang="ar-SA"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مستطيل 3"/>
          <p:cNvSpPr/>
          <p:nvPr/>
        </p:nvSpPr>
        <p:spPr>
          <a:xfrm>
            <a:off x="285721" y="5572139"/>
            <a:ext cx="4500593" cy="923330"/>
          </a:xfrm>
          <a:prstGeom prst="rect">
            <a:avLst/>
          </a:prstGeom>
          <a:noFill/>
        </p:spPr>
        <p:txBody>
          <a:bodyPr wrap="squar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Dry clean</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098" name="Picture 2" descr="C:\Documents and Settings\aa\My Documents\My Pictures\تنظيف جاف1.jpg"/>
          <p:cNvPicPr>
            <a:picLocks noChangeAspect="1" noChangeArrowheads="1"/>
          </p:cNvPicPr>
          <p:nvPr/>
        </p:nvPicPr>
        <p:blipFill>
          <a:blip r:embed="rId2"/>
          <a:srcRect/>
          <a:stretch>
            <a:fillRect/>
          </a:stretch>
        </p:blipFill>
        <p:spPr bwMode="auto">
          <a:xfrm>
            <a:off x="5786446" y="1928802"/>
            <a:ext cx="2687162" cy="388145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2714612" y="0"/>
            <a:ext cx="342902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4" name="مستطيل 3"/>
          <p:cNvSpPr/>
          <p:nvPr/>
        </p:nvSpPr>
        <p:spPr>
          <a:xfrm>
            <a:off x="428596" y="1071546"/>
            <a:ext cx="8286808" cy="550072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عنوان 1"/>
          <p:cNvSpPr>
            <a:spLocks noGrp="1"/>
          </p:cNvSpPr>
          <p:nvPr>
            <p:ph type="title"/>
          </p:nvPr>
        </p:nvSpPr>
        <p:spPr>
          <a:xfrm>
            <a:off x="2143108" y="0"/>
            <a:ext cx="4500594" cy="1000108"/>
          </a:xfrm>
          <a:solidFill>
            <a:schemeClr val="accent5"/>
          </a:solidFill>
        </p:spPr>
        <p:txBody>
          <a:bodyPr/>
          <a:lstStyle/>
          <a:p>
            <a:r>
              <a:rPr lang="ar-SA" dirty="0" smtClean="0"/>
              <a:t>خطوات استعمالها</a:t>
            </a:r>
            <a:endParaRPr lang="ar-SA" dirty="0"/>
          </a:p>
        </p:txBody>
      </p:sp>
      <p:sp>
        <p:nvSpPr>
          <p:cNvPr id="3" name="عنصر نائب للمحتوى 2"/>
          <p:cNvSpPr>
            <a:spLocks noGrp="1"/>
          </p:cNvSpPr>
          <p:nvPr>
            <p:ph idx="1"/>
          </p:nvPr>
        </p:nvSpPr>
        <p:spPr>
          <a:xfrm>
            <a:off x="457200" y="1071546"/>
            <a:ext cx="8229600" cy="5500726"/>
          </a:xfrm>
        </p:spPr>
        <p:txBody>
          <a:bodyPr>
            <a:normAutofit/>
          </a:bodyPr>
          <a:lstStyle/>
          <a:p>
            <a:r>
              <a:rPr lang="ar-SA" dirty="0" smtClean="0"/>
              <a:t>1- تدعك البقعة </a:t>
            </a:r>
            <a:r>
              <a:rPr lang="ar-SA" dirty="0" err="1" smtClean="0"/>
              <a:t>بالفرجون</a:t>
            </a:r>
            <a:r>
              <a:rPr lang="ar-SA" dirty="0" smtClean="0"/>
              <a:t> لإزالة أكبر مقدار من </a:t>
            </a:r>
            <a:r>
              <a:rPr lang="ar-SA" dirty="0" smtClean="0"/>
              <a:t>       القذارة </a:t>
            </a:r>
            <a:r>
              <a:rPr lang="ar-SA" dirty="0" err="1" smtClean="0"/>
              <a:t>الدهنية</a:t>
            </a:r>
            <a:r>
              <a:rPr lang="ar-SA" dirty="0" smtClean="0"/>
              <a:t> ولا يرش المنظف على مكان مبتل</a:t>
            </a:r>
          </a:p>
          <a:p>
            <a:r>
              <a:rPr lang="ar-SA" dirty="0" smtClean="0"/>
              <a:t>2- نجري </a:t>
            </a:r>
            <a:r>
              <a:rPr lang="ar-SA" dirty="0" err="1" smtClean="0"/>
              <a:t>إختبار</a:t>
            </a:r>
            <a:r>
              <a:rPr lang="ar-SA" dirty="0" smtClean="0"/>
              <a:t> ثبات اللون في مكان غير واضح من الملبس</a:t>
            </a:r>
          </a:p>
          <a:p>
            <a:r>
              <a:rPr lang="ar-SA" dirty="0" smtClean="0"/>
              <a:t>3- ترج العلبة وترش البقعة </a:t>
            </a:r>
            <a:r>
              <a:rPr lang="ar-SA" dirty="0" err="1" smtClean="0"/>
              <a:t>الدهنية</a:t>
            </a:r>
            <a:r>
              <a:rPr lang="ar-SA" dirty="0" smtClean="0"/>
              <a:t> على مسافة 25سم </a:t>
            </a:r>
          </a:p>
          <a:p>
            <a:r>
              <a:rPr lang="ar-SA" dirty="0" smtClean="0"/>
              <a:t>4- بعد أن يجف السائل على مكان البقعة يزال </a:t>
            </a:r>
            <a:r>
              <a:rPr lang="ar-SA" dirty="0" err="1" smtClean="0"/>
              <a:t>بالفرجون</a:t>
            </a:r>
            <a:r>
              <a:rPr lang="ar-SA" dirty="0" smtClean="0"/>
              <a:t> للخارج</a:t>
            </a:r>
          </a:p>
          <a:p>
            <a:r>
              <a:rPr lang="ar-SA" dirty="0" smtClean="0"/>
              <a:t>5- لا يستعمل المنظف بكمية كبيرة مرة واحدة لأن تكرار </a:t>
            </a:r>
            <a:r>
              <a:rPr lang="ar-SA" dirty="0" err="1" smtClean="0"/>
              <a:t>استعمالة</a:t>
            </a:r>
            <a:r>
              <a:rPr lang="ar-SA" dirty="0" smtClean="0"/>
              <a:t> لأكثر من مرة له تأثير أفضل </a:t>
            </a:r>
          </a:p>
          <a:p>
            <a:r>
              <a:rPr lang="ar-SA" dirty="0" smtClean="0"/>
              <a:t>6- يستعمل للأماكن الملتصقة </a:t>
            </a:r>
            <a:r>
              <a:rPr lang="ar-SA" dirty="0" err="1" smtClean="0"/>
              <a:t>بها</a:t>
            </a:r>
            <a:r>
              <a:rPr lang="ar-SA" dirty="0" smtClean="0"/>
              <a:t> القذارة فقط   </a:t>
            </a:r>
          </a:p>
          <a:p>
            <a:endParaRPr lang="ar-SA" dirty="0"/>
          </a:p>
        </p:txBody>
      </p:sp>
      <p:pic>
        <p:nvPicPr>
          <p:cNvPr id="7170" name="Picture 2" descr="http://tbn3.google.com/images?q=tbn:WINPl37vivniAM:http://www.gadgettastic.com/images/digital_video_brush.jpg">
            <a:hlinkClick r:id="rId2"/>
          </p:cNvPr>
          <p:cNvPicPr>
            <a:picLocks noChangeAspect="1" noChangeArrowheads="1"/>
          </p:cNvPicPr>
          <p:nvPr/>
        </p:nvPicPr>
        <p:blipFill>
          <a:blip r:embed="rId3"/>
          <a:srcRect/>
          <a:stretch>
            <a:fillRect/>
          </a:stretch>
        </p:blipFill>
        <p:spPr bwMode="auto">
          <a:xfrm>
            <a:off x="0" y="182998"/>
            <a:ext cx="1928794" cy="210299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tbn1.google.com/images?q=tbn:me0ZCA-z6OpmvM:http://www.theoilonline.com/store/catalog/images/PreWash.jpg">
            <a:hlinkClick r:id="rId2"/>
          </p:cNvPr>
          <p:cNvPicPr>
            <a:picLocks noChangeAspect="1" noChangeArrowheads="1"/>
          </p:cNvPicPr>
          <p:nvPr/>
        </p:nvPicPr>
        <p:blipFill>
          <a:blip r:embed="rId3"/>
          <a:srcRect/>
          <a:stretch>
            <a:fillRect/>
          </a:stretch>
        </p:blipFill>
        <p:spPr bwMode="auto">
          <a:xfrm>
            <a:off x="6929454" y="3589973"/>
            <a:ext cx="2214546" cy="2929903"/>
          </a:xfrm>
          <a:prstGeom prst="rect">
            <a:avLst/>
          </a:prstGeom>
          <a:noFill/>
        </p:spPr>
      </p:pic>
      <p:pic>
        <p:nvPicPr>
          <p:cNvPr id="2050" name="Picture 2" descr="C:\Documents and Settings\aa\My Documents\My Pictures\تنظيف جاف.jpg"/>
          <p:cNvPicPr>
            <a:picLocks noChangeAspect="1" noChangeArrowheads="1"/>
          </p:cNvPicPr>
          <p:nvPr/>
        </p:nvPicPr>
        <p:blipFill>
          <a:blip r:embed="rId4"/>
          <a:srcRect/>
          <a:stretch>
            <a:fillRect/>
          </a:stretch>
        </p:blipFill>
        <p:spPr bwMode="auto">
          <a:xfrm>
            <a:off x="0" y="4436036"/>
            <a:ext cx="2834753" cy="2421964"/>
          </a:xfrm>
          <a:prstGeom prst="rect">
            <a:avLst/>
          </a:prstGeom>
          <a:noFill/>
        </p:spPr>
      </p:pic>
      <p:sp>
        <p:nvSpPr>
          <p:cNvPr id="10" name="مستطيل مستدير الزوايا 9"/>
          <p:cNvSpPr/>
          <p:nvPr/>
        </p:nvSpPr>
        <p:spPr>
          <a:xfrm>
            <a:off x="3214678" y="5500702"/>
            <a:ext cx="3071834"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مستطيل مستدير الزوايا 8"/>
          <p:cNvSpPr/>
          <p:nvPr/>
        </p:nvSpPr>
        <p:spPr>
          <a:xfrm>
            <a:off x="285720" y="3571876"/>
            <a:ext cx="7072362" cy="1000132"/>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مستدير الزوايا 7"/>
          <p:cNvSpPr/>
          <p:nvPr/>
        </p:nvSpPr>
        <p:spPr>
          <a:xfrm>
            <a:off x="5429256" y="1785926"/>
            <a:ext cx="3429024"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مستطيل مستدير الزوايا 6"/>
          <p:cNvSpPr/>
          <p:nvPr/>
        </p:nvSpPr>
        <p:spPr>
          <a:xfrm>
            <a:off x="1000100" y="1928802"/>
            <a:ext cx="1557342" cy="1000132"/>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 name="مستطيل 1"/>
          <p:cNvSpPr/>
          <p:nvPr/>
        </p:nvSpPr>
        <p:spPr>
          <a:xfrm>
            <a:off x="1" y="357166"/>
            <a:ext cx="9144000" cy="923330"/>
          </a:xfrm>
          <a:prstGeom prst="rect">
            <a:avLst/>
          </a:prstGeom>
          <a:noFill/>
        </p:spPr>
        <p:txBody>
          <a:bodyPr wrap="square" lIns="91440" tIns="45720" rIns="91440" bIns="45720">
            <a:spAutoFit/>
          </a:bodyPr>
          <a:lstStyle/>
          <a:p>
            <a:pPr algn="ct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أمثلة على مساحيق التنظيف الحديث</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مستطيل 2"/>
          <p:cNvSpPr/>
          <p:nvPr/>
        </p:nvSpPr>
        <p:spPr>
          <a:xfrm>
            <a:off x="5357818" y="1857364"/>
            <a:ext cx="3500462" cy="923330"/>
          </a:xfrm>
          <a:prstGeom prst="rect">
            <a:avLst/>
          </a:prstGeom>
          <a:noFill/>
        </p:spPr>
        <p:txBody>
          <a:bodyPr wrap="squar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شوت </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shout</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مستطيل 3"/>
          <p:cNvSpPr/>
          <p:nvPr/>
        </p:nvSpPr>
        <p:spPr>
          <a:xfrm>
            <a:off x="857225" y="1928802"/>
            <a:ext cx="1857387"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Gior</a:t>
            </a:r>
            <a:endParaRPr lang="ar-SA"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مستطيل 4"/>
          <p:cNvSpPr/>
          <p:nvPr/>
        </p:nvSpPr>
        <p:spPr>
          <a:xfrm>
            <a:off x="1" y="3643314"/>
            <a:ext cx="7286643"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Dry clean</a:t>
            </a:r>
            <a:r>
              <a:rPr lang="ar-SA"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التنظيف الجاف</a:t>
            </a:r>
            <a:endParaRPr lang="ar-SA"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مستطيل 5"/>
          <p:cNvSpPr/>
          <p:nvPr/>
        </p:nvSpPr>
        <p:spPr>
          <a:xfrm>
            <a:off x="3143241" y="5500702"/>
            <a:ext cx="3143272" cy="923330"/>
          </a:xfrm>
          <a:prstGeom prst="rect">
            <a:avLst/>
          </a:prstGeom>
          <a:noFill/>
        </p:spPr>
        <p:txBody>
          <a:bodyPr wrap="square" lIns="91440" tIns="45720" rIns="91440" bIns="45720">
            <a:spAutoFit/>
          </a:bodyPr>
          <a:lstStyle/>
          <a:p>
            <a:pPr algn="ct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 wash</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146" name="Picture 2" descr="http://tbn0.google.com/images?q=tbn:LWQk7PNaDVz2jM:http://imagenes.solostocks.com/z1578678/gior-detergente-liquido-marsella-2x1-2500ml-2500ml.jpg">
            <a:hlinkClick r:id="rId5"/>
          </p:cNvPr>
          <p:cNvPicPr>
            <a:picLocks noChangeAspect="1" noChangeArrowheads="1"/>
          </p:cNvPicPr>
          <p:nvPr/>
        </p:nvPicPr>
        <p:blipFill>
          <a:blip r:embed="rId6"/>
          <a:srcRect/>
          <a:stretch>
            <a:fillRect/>
          </a:stretch>
        </p:blipFill>
        <p:spPr bwMode="auto">
          <a:xfrm>
            <a:off x="2643174" y="1500174"/>
            <a:ext cx="2659720" cy="200502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572000" y="428604"/>
            <a:ext cx="4000528" cy="1754326"/>
          </a:xfrm>
          <a:prstGeom prst="rect">
            <a:avLst/>
          </a:prstGeom>
          <a:noFill/>
        </p:spPr>
        <p:txBody>
          <a:bodyPr wrap="square" lIns="91440" tIns="45720" rIns="91440" bIns="45720">
            <a:spAutoFit/>
          </a:bodyPr>
          <a:lstStyle/>
          <a:p>
            <a:pPr algn="ct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ثالثاً : السوائل المذيبة للدهون</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مستطيل 2"/>
          <p:cNvSpPr/>
          <p:nvPr/>
        </p:nvSpPr>
        <p:spPr>
          <a:xfrm>
            <a:off x="6572264" y="2967335"/>
            <a:ext cx="2071701"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البنزين</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3000364" y="2967335"/>
            <a:ext cx="3355137"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زيت البترول</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مستطيل 4"/>
          <p:cNvSpPr/>
          <p:nvPr/>
        </p:nvSpPr>
        <p:spPr>
          <a:xfrm>
            <a:off x="1" y="2967335"/>
            <a:ext cx="271461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التربنتينات</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مستطيل 5"/>
          <p:cNvSpPr/>
          <p:nvPr/>
        </p:nvSpPr>
        <p:spPr>
          <a:xfrm>
            <a:off x="0" y="6143644"/>
            <a:ext cx="9144000" cy="64633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600" b="1" cap="none" spc="50" dirty="0" smtClean="0">
                <a:ln w="11430"/>
                <a:effectLst>
                  <a:outerShdw blurRad="76200" dist="50800" dir="5400000" algn="tl" rotWithShape="0">
                    <a:srgbClr val="000000">
                      <a:alpha val="65000"/>
                    </a:srgbClr>
                  </a:outerShdw>
                </a:effectLst>
              </a:rPr>
              <a:t>هذه السوائل قابلة للاشتعال لذا لا ينصح </a:t>
            </a:r>
            <a:r>
              <a:rPr lang="ar-SA" sz="3600" b="1" cap="none" spc="50" dirty="0" err="1" smtClean="0">
                <a:ln w="11430"/>
                <a:effectLst>
                  <a:outerShdw blurRad="76200" dist="50800" dir="5400000" algn="tl" rotWithShape="0">
                    <a:srgbClr val="000000">
                      <a:alpha val="65000"/>
                    </a:srgbClr>
                  </a:outerShdw>
                </a:effectLst>
              </a:rPr>
              <a:t>بأستخدامها</a:t>
            </a:r>
            <a:r>
              <a:rPr lang="ar-SA" sz="3600" b="1" cap="none" spc="50" dirty="0" smtClean="0">
                <a:ln w="11430"/>
                <a:effectLst>
                  <a:outerShdw blurRad="76200" dist="50800" dir="5400000" algn="tl" rotWithShape="0">
                    <a:srgbClr val="000000">
                      <a:alpha val="65000"/>
                    </a:srgbClr>
                  </a:outerShdw>
                </a:effectLst>
              </a:rPr>
              <a:t> منزلياً</a:t>
            </a:r>
            <a:endParaRPr lang="ar-SA" sz="3600" b="1" cap="none" spc="50" dirty="0">
              <a:ln w="11430"/>
              <a:effectLst>
                <a:outerShdw blurRad="76200" dist="50800" dir="5400000" algn="tl" rotWithShape="0">
                  <a:srgbClr val="000000">
                    <a:alpha val="65000"/>
                  </a:srgbClr>
                </a:outerShdw>
              </a:effectLst>
            </a:endParaRPr>
          </a:p>
        </p:txBody>
      </p:sp>
      <p:pic>
        <p:nvPicPr>
          <p:cNvPr id="3074" name="Picture 2" descr="C:\Documents and Settings\aa\My Documents\My Pictures\البنزين.gif"/>
          <p:cNvPicPr>
            <a:picLocks noChangeAspect="1" noChangeArrowheads="1" noCrop="1"/>
          </p:cNvPicPr>
          <p:nvPr/>
        </p:nvPicPr>
        <p:blipFill>
          <a:blip r:embed="rId2"/>
          <a:srcRect/>
          <a:stretch>
            <a:fillRect/>
          </a:stretch>
        </p:blipFill>
        <p:spPr bwMode="auto">
          <a:xfrm>
            <a:off x="785786" y="217664"/>
            <a:ext cx="3000396" cy="2616004"/>
          </a:xfrm>
          <a:prstGeom prst="rect">
            <a:avLst/>
          </a:prstGeom>
          <a:noFill/>
        </p:spPr>
      </p:pic>
      <p:pic>
        <p:nvPicPr>
          <p:cNvPr id="3075" name="Picture 3" descr="C:\Documents and Settings\aa\My Documents\My Pictures\البنزين1.jpg"/>
          <p:cNvPicPr>
            <a:picLocks noChangeAspect="1" noChangeArrowheads="1"/>
          </p:cNvPicPr>
          <p:nvPr/>
        </p:nvPicPr>
        <p:blipFill>
          <a:blip r:embed="rId3"/>
          <a:srcRect/>
          <a:stretch>
            <a:fillRect/>
          </a:stretch>
        </p:blipFill>
        <p:spPr bwMode="auto">
          <a:xfrm>
            <a:off x="6786577" y="3929066"/>
            <a:ext cx="1571637" cy="2051045"/>
          </a:xfrm>
          <a:prstGeom prst="rect">
            <a:avLst/>
          </a:prstGeom>
          <a:noFill/>
        </p:spPr>
      </p:pic>
      <p:pic>
        <p:nvPicPr>
          <p:cNvPr id="5122" name="Picture 2" descr="http://tbn2.google.com/images?q=tbn:3H5ux6PfSrNa1M:http://www.castrol.ae/arabic/images/MotorOil.jpg">
            <a:hlinkClick r:id="rId4"/>
          </p:cNvPr>
          <p:cNvPicPr>
            <a:picLocks noChangeAspect="1" noChangeArrowheads="1"/>
          </p:cNvPicPr>
          <p:nvPr/>
        </p:nvPicPr>
        <p:blipFill>
          <a:blip r:embed="rId5"/>
          <a:srcRect/>
          <a:stretch>
            <a:fillRect/>
          </a:stretch>
        </p:blipFill>
        <p:spPr bwMode="auto">
          <a:xfrm>
            <a:off x="3643306" y="4071942"/>
            <a:ext cx="2240114" cy="1928826"/>
          </a:xfrm>
          <a:prstGeom prst="rect">
            <a:avLst/>
          </a:prstGeom>
          <a:noFill/>
        </p:spPr>
      </p:pic>
      <p:pic>
        <p:nvPicPr>
          <p:cNvPr id="5124" name="Picture 4" descr="http://tbn2.google.com/images?q=tbn:FyMaypG_11pKDM:http://www.inline-water-heater.com/images/Dry%2520Cleaner.jpg">
            <a:hlinkClick r:id="rId6"/>
          </p:cNvPr>
          <p:cNvPicPr>
            <a:picLocks noChangeAspect="1" noChangeArrowheads="1"/>
          </p:cNvPicPr>
          <p:nvPr/>
        </p:nvPicPr>
        <p:blipFill>
          <a:blip r:embed="rId7"/>
          <a:srcRect/>
          <a:stretch>
            <a:fillRect/>
          </a:stretch>
        </p:blipFill>
        <p:spPr bwMode="auto">
          <a:xfrm>
            <a:off x="357158" y="3786180"/>
            <a:ext cx="2000264" cy="228602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242</TotalTime>
  <Words>599</Words>
  <Application>Microsoft Office PowerPoint</Application>
  <PresentationFormat>عرض على الشاشة (3:4)‏</PresentationFormat>
  <Paragraphs>78</Paragraphs>
  <Slides>15</Slides>
  <Notes>0</Notes>
  <HiddenSlides>0</HiddenSlides>
  <MMClips>0</MMClips>
  <ScaleCrop>false</ScaleCrop>
  <HeadingPairs>
    <vt:vector size="4" baseType="variant">
      <vt:variant>
        <vt:lpstr>سمة</vt:lpstr>
      </vt:variant>
      <vt:variant>
        <vt:i4>1</vt:i4>
      </vt:variant>
      <vt:variant>
        <vt:lpstr>عناوين الشرائح</vt:lpstr>
      </vt:variant>
      <vt:variant>
        <vt:i4>15</vt:i4>
      </vt:variant>
    </vt:vector>
  </HeadingPairs>
  <TitlesOfParts>
    <vt:vector size="16" baseType="lpstr">
      <vt:lpstr>سمة Office</vt:lpstr>
      <vt:lpstr>الشريحة 1</vt:lpstr>
      <vt:lpstr>الشريحة 2</vt:lpstr>
      <vt:lpstr>الشريحة 3</vt:lpstr>
      <vt:lpstr>الشريحة 4</vt:lpstr>
      <vt:lpstr>الشريحة 5</vt:lpstr>
      <vt:lpstr>الشريحة 6</vt:lpstr>
      <vt:lpstr>خطوات استعمالها</vt:lpstr>
      <vt:lpstr>الشريحة 8</vt:lpstr>
      <vt:lpstr>الشريحة 9</vt:lpstr>
      <vt:lpstr>خطوات التنظيف الجاف في المغاسل التجارية</vt:lpstr>
      <vt:lpstr>الشريحة 11</vt:lpstr>
      <vt:lpstr>الشريحة 12</vt:lpstr>
      <vt:lpstr>الشريحة 13</vt:lpstr>
      <vt:lpstr>الشريحة 14</vt:lpstr>
      <vt:lpstr>الملخص السبوري</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aa</dc:creator>
  <cp:lastModifiedBy>aa</cp:lastModifiedBy>
  <cp:revision>25</cp:revision>
  <dcterms:created xsi:type="dcterms:W3CDTF">2009-03-06T19:16:09Z</dcterms:created>
  <dcterms:modified xsi:type="dcterms:W3CDTF">2009-03-07T02:12:15Z</dcterms:modified>
</cp:coreProperties>
</file>