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5" r:id="rId10"/>
    <p:sldId id="267" r:id="rId11"/>
    <p:sldId id="262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0" r:id="rId27"/>
    <p:sldId id="285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1FC80"/>
    <a:srgbClr val="0A3E14"/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4660"/>
  </p:normalViewPr>
  <p:slideViewPr>
    <p:cSldViewPr>
      <p:cViewPr varScale="1">
        <p:scale>
          <a:sx n="68" d="100"/>
          <a:sy n="6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BF57A-04D5-4D20-9ABF-E78A6D3B8187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BD5E5-9B28-4572-AAAD-D70A207E6F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BD5E5-9B28-4572-AAAD-D70A207E6F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BD5E5-9B28-4572-AAAD-D70A207E6F5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5824-8010-4D9F-88EF-B1230894F77F}" type="datetimeFigureOut">
              <a:rPr lang="en-US" smtClean="0"/>
              <a:pPr/>
              <a:t>3/7/2013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410A5-AB1F-486C-8789-39744F0785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3.gif"/><Relationship Id="rId4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rojects.nooor.com/LearningCenter/Books/GT2-15_1/GT2-15/080059/p_037/index.ht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11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rojects.nooor.com/LearningCenter/Books/GT2-15_1/GT2-15/080059/p_034/index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pic>
        <p:nvPicPr>
          <p:cNvPr id="8196" name="Picture 4" descr="http://im19.gulfup.com/2012-08-11/134464609423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828800"/>
            <a:ext cx="57150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295400" y="1828800"/>
            <a:ext cx="6705600" cy="32004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447800" y="2133600"/>
            <a:ext cx="6324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كُلَّمَا حاذى الحجرَ الأسودَ قبَّله أو </a:t>
            </a:r>
            <a:r>
              <a:rPr lang="ar-SA" sz="3200" b="1" dirty="0" err="1"/>
              <a:t>استلمه </a:t>
            </a:r>
            <a:r>
              <a:rPr lang="ar-SA" sz="3200" b="1" dirty="0"/>
              <a:t>، فإن لم يتيسر له أشار إليه رافعًا يده اليمنى </a:t>
            </a:r>
            <a:r>
              <a:rPr lang="ar-SA" sz="3200" b="1" dirty="0" err="1"/>
              <a:t>قائلا : </a:t>
            </a:r>
            <a:r>
              <a:rPr lang="ar-SA" sz="3200" b="1" dirty="0"/>
              <a:t>" </a:t>
            </a:r>
            <a:r>
              <a:rPr lang="ar-SA" sz="3200" b="1" dirty="0">
                <a:solidFill>
                  <a:srgbClr val="00B050"/>
                </a:solidFill>
              </a:rPr>
              <a:t>الله </a:t>
            </a:r>
            <a:r>
              <a:rPr lang="ar-SA" sz="3200" b="1" dirty="0" err="1">
                <a:solidFill>
                  <a:srgbClr val="00B050"/>
                </a:solidFill>
              </a:rPr>
              <a:t>أكبر</a:t>
            </a:r>
            <a:r>
              <a:rPr lang="ar-SA" sz="3200" b="1" dirty="0" err="1"/>
              <a:t> " </a:t>
            </a:r>
            <a:r>
              <a:rPr lang="ar-SA" sz="3200" b="1" dirty="0"/>
              <a:t>( مرة </a:t>
            </a:r>
            <a:r>
              <a:rPr lang="ar-SA" sz="3200" b="1" dirty="0" err="1"/>
              <a:t>واحدة ) </a:t>
            </a:r>
            <a:r>
              <a:rPr lang="ar-SA" sz="3200" b="1" dirty="0"/>
              <a:t>، </a:t>
            </a:r>
            <a:r>
              <a:rPr lang="ar-SA" sz="3200" b="1" dirty="0" smtClean="0"/>
              <a:t>و </a:t>
            </a:r>
            <a:r>
              <a:rPr lang="ar-SA" sz="3200" b="1" dirty="0"/>
              <a:t>يمضى و لا </a:t>
            </a:r>
            <a:r>
              <a:rPr lang="ar-SA" sz="3200" b="1" dirty="0" err="1"/>
              <a:t>يقف </a:t>
            </a:r>
            <a:r>
              <a:rPr lang="ar-SA" sz="3200" b="1" dirty="0"/>
              <a:t>، و يستلم الركن اليماني إن تيسر في كل شوط و لا يُقَبِّلُهُ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295400" y="1828800"/>
            <a:ext cx="6705600" cy="32004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1143000" y="2057400"/>
            <a:ext cx="7086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/>
              <a:t>ليس للطواف ذكر خاص سوى ما </a:t>
            </a:r>
            <a:r>
              <a:rPr lang="ar-SA" sz="6000" b="1" dirty="0" err="1"/>
              <a:t>تقدم </a:t>
            </a:r>
            <a:r>
              <a:rPr lang="ar-SA" sz="6000" b="1" dirty="0"/>
              <a:t>، فيدعو و يذكر و يقرأ ما تيسر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4114800" y="685800"/>
            <a:ext cx="44196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ثانيا صلاة ركعتي الطواف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648200" y="1905000"/>
            <a:ext cx="4038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/>
              <a:t>إذا انتهى من الطواف صلَّى ركعتين خلف مقام إبراهيم عليه </a:t>
            </a:r>
            <a:r>
              <a:rPr lang="ar-SA" sz="2800" b="1" dirty="0" err="1"/>
              <a:t>السلام </a:t>
            </a:r>
            <a:r>
              <a:rPr lang="ar-SA" sz="2800" b="1" dirty="0"/>
              <a:t>- إن تيسر </a:t>
            </a:r>
            <a:r>
              <a:rPr lang="ar-SA" sz="2800" b="1" dirty="0" err="1"/>
              <a:t>ذلك </a:t>
            </a:r>
            <a:r>
              <a:rPr lang="ar-SA" sz="2800" b="1" dirty="0"/>
              <a:t>-  و إلا صلاها في أي موضع من المسجد </a:t>
            </a:r>
            <a:r>
              <a:rPr lang="ar-SA" sz="2800" b="1" dirty="0" err="1"/>
              <a:t>الحرام .</a:t>
            </a:r>
            <a:endParaRPr lang="ar-SA" sz="2800" dirty="0"/>
          </a:p>
          <a:p>
            <a:pPr algn="ctr"/>
            <a:r>
              <a:rPr lang="ar-SA" sz="2800" b="1" dirty="0"/>
              <a:t>و </a:t>
            </a:r>
            <a:r>
              <a:rPr lang="ar-SA" sz="2800" b="1" dirty="0">
                <a:solidFill>
                  <a:srgbClr val="FF0000"/>
                </a:solidFill>
              </a:rPr>
              <a:t>السنة</a:t>
            </a:r>
            <a:r>
              <a:rPr lang="ar-SA" sz="2800" b="1" dirty="0"/>
              <a:t> أن يقرأ في الركعة الأولى بعد الفاتحة </a:t>
            </a:r>
            <a:r>
              <a:rPr lang="ar-SA" sz="2800" b="1" dirty="0" err="1"/>
              <a:t>سورة </a:t>
            </a:r>
            <a:r>
              <a:rPr lang="ar-SA" sz="2800" b="1" dirty="0">
                <a:solidFill>
                  <a:srgbClr val="00B050"/>
                </a:solidFill>
              </a:rPr>
              <a:t>( </a:t>
            </a:r>
            <a:r>
              <a:rPr lang="ar-SA" sz="2800" b="1" dirty="0" err="1">
                <a:solidFill>
                  <a:srgbClr val="00B050"/>
                </a:solidFill>
              </a:rPr>
              <a:t>الكافرون )</a:t>
            </a:r>
            <a:r>
              <a:rPr lang="ar-SA" sz="2800" b="1" dirty="0" err="1"/>
              <a:t> </a:t>
            </a:r>
            <a:r>
              <a:rPr lang="ar-SA" sz="2800" b="1" dirty="0"/>
              <a:t>، و في الركعة الثانية بعد الفاتحة سورة </a:t>
            </a:r>
            <a:endParaRPr lang="ar-SA" sz="2800" b="1" dirty="0" smtClean="0"/>
          </a:p>
          <a:p>
            <a:pPr algn="ctr"/>
            <a:r>
              <a:rPr lang="ar-SA" sz="2800" b="1" dirty="0" smtClean="0">
                <a:solidFill>
                  <a:srgbClr val="00B050"/>
                </a:solidFill>
              </a:rPr>
              <a:t>( </a:t>
            </a:r>
            <a:r>
              <a:rPr lang="ar-SA" sz="2800" b="1" dirty="0" err="1">
                <a:solidFill>
                  <a:srgbClr val="00B050"/>
                </a:solidFill>
              </a:rPr>
              <a:t>الإخلاص )</a:t>
            </a:r>
            <a:r>
              <a:rPr lang="ar-SA" sz="2800" b="1" dirty="0" err="1"/>
              <a:t> .</a:t>
            </a:r>
            <a:endParaRPr lang="ar-SA" sz="2800" dirty="0"/>
          </a:p>
        </p:txBody>
      </p:sp>
      <p:pic>
        <p:nvPicPr>
          <p:cNvPr id="38914" name="Picture 2" descr="http://projects.nooor.com/LearningCenter/Books/GT2-15_1/GT2-15/080059/p_035/p35-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39624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3429000" y="685800"/>
            <a:ext cx="51054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ثالثا السعي بين الصفا والمروة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8200" y="2362200"/>
            <a:ext cx="7467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600" b="1" dirty="0"/>
              <a:t>إذا انتهى من الطواف وركعتيه اتجه إلى </a:t>
            </a:r>
            <a:r>
              <a:rPr lang="ar-SA" sz="6600" b="1" dirty="0" err="1"/>
              <a:t>المسعى </a:t>
            </a:r>
            <a:r>
              <a:rPr lang="ar-SA" sz="6600" b="1" dirty="0"/>
              <a:t>، و صفة السعي كما </a:t>
            </a:r>
            <a:r>
              <a:rPr lang="ar-SA" sz="6600" b="1" dirty="0" err="1"/>
              <a:t>يلي :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1371600" y="1828800"/>
            <a:ext cx="6705600" cy="32004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872" name="Picture 8" descr="http://projects.nooor.com/LearningCenter/Books/GT2-15_1/GT2-15/080059/FreeFiles/q-aya-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667000"/>
            <a:ext cx="457200" cy="609600"/>
          </a:xfrm>
          <a:prstGeom prst="rect">
            <a:avLst/>
          </a:prstGeom>
          <a:noFill/>
        </p:spPr>
      </p:pic>
      <p:sp>
        <p:nvSpPr>
          <p:cNvPr id="13" name="مستطيل 12"/>
          <p:cNvSpPr/>
          <p:nvPr/>
        </p:nvSpPr>
        <p:spPr>
          <a:xfrm>
            <a:off x="1371600" y="2057400"/>
            <a:ext cx="6522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800" b="1" dirty="0"/>
              <a:t>يبدأ السعي من </a:t>
            </a:r>
            <a:r>
              <a:rPr lang="ar-SA" sz="2800" b="1" dirty="0" err="1"/>
              <a:t>الصفا </a:t>
            </a:r>
            <a:r>
              <a:rPr lang="ar-SA" sz="2800" b="1" dirty="0"/>
              <a:t>، فإذا اقترب منه قرأ قوله </a:t>
            </a:r>
            <a:r>
              <a:rPr lang="ar-SA" sz="2800" b="1" dirty="0" err="1"/>
              <a:t>تعالى :</a:t>
            </a:r>
            <a:endParaRPr lang="en-US" sz="2800" dirty="0"/>
          </a:p>
        </p:txBody>
      </p:sp>
      <p:pic>
        <p:nvPicPr>
          <p:cNvPr id="36874" name="Picture 10" descr="http://projects.nooor.com/LearningCenter/Books/GT2-15_1/GT2-15/080059/p_036/p36-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743200"/>
            <a:ext cx="4038600" cy="457200"/>
          </a:xfrm>
          <a:prstGeom prst="rect">
            <a:avLst/>
          </a:prstGeom>
          <a:noFill/>
        </p:spPr>
      </p:pic>
      <p:pic>
        <p:nvPicPr>
          <p:cNvPr id="36876" name="Picture 12" descr="http://projects.nooor.com/LearningCenter/Books/GT2-15_1/GT2-15/080059/FreeFiles/q-aya-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2667000"/>
            <a:ext cx="533400" cy="533400"/>
          </a:xfrm>
          <a:prstGeom prst="rect">
            <a:avLst/>
          </a:prstGeom>
          <a:noFill/>
        </p:spPr>
      </p:pic>
      <p:sp>
        <p:nvSpPr>
          <p:cNvPr id="16" name="مستطيل 15"/>
          <p:cNvSpPr/>
          <p:nvPr/>
        </p:nvSpPr>
        <p:spPr>
          <a:xfrm>
            <a:off x="3962400" y="3276600"/>
            <a:ext cx="1539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 smtClean="0"/>
              <a:t> </a:t>
            </a:r>
            <a:r>
              <a:rPr lang="ar-SA" sz="3200" b="1" dirty="0"/>
              <a:t>ثم </a:t>
            </a:r>
            <a:r>
              <a:rPr lang="ar-SA" sz="3200" b="1" dirty="0" err="1"/>
              <a:t>يقول :</a:t>
            </a:r>
            <a:endParaRPr lang="en-US" sz="3200" dirty="0"/>
          </a:p>
        </p:txBody>
      </p:sp>
      <p:pic>
        <p:nvPicPr>
          <p:cNvPr id="36878" name="Picture 14" descr="http://projects.nooor.com/LearningCenter/Books/GT2-15_1/GT2-15/080059/FreeFiles/Gq-h-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86200"/>
            <a:ext cx="457200" cy="635000"/>
          </a:xfrm>
          <a:prstGeom prst="rect">
            <a:avLst/>
          </a:prstGeom>
          <a:noFill/>
        </p:spPr>
      </p:pic>
      <p:sp>
        <p:nvSpPr>
          <p:cNvPr id="18" name="مستطيل 17"/>
          <p:cNvSpPr/>
          <p:nvPr/>
        </p:nvSpPr>
        <p:spPr>
          <a:xfrm>
            <a:off x="3352800" y="3886200"/>
            <a:ext cx="2425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>
                <a:solidFill>
                  <a:srgbClr val="00B050"/>
                </a:solidFill>
              </a:rPr>
              <a:t>أبدأ بما بدأ الله </a:t>
            </a:r>
            <a:r>
              <a:rPr lang="ar-SA" sz="3200" b="1" dirty="0" err="1">
                <a:solidFill>
                  <a:srgbClr val="00B050"/>
                </a:solidFill>
              </a:rPr>
              <a:t>به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36880" name="Picture 16" descr="http://projects.nooor.com/LearningCenter/Books/GT2-15_1/GT2-15/080059/FreeFiles/Gq-h-r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2264" y="3886200"/>
            <a:ext cx="402336" cy="55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685800" y="533400"/>
            <a:ext cx="8001000" cy="59436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5061" name="Picture 5" descr="http://projects.nooor.com/LearningCenter/Books/GT2-15_1/GT2-15/080059/FreeFiles/Gq-h-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676400"/>
            <a:ext cx="685800" cy="2438400"/>
          </a:xfrm>
          <a:prstGeom prst="rect">
            <a:avLst/>
          </a:prstGeom>
          <a:noFill/>
        </p:spPr>
      </p:pic>
      <p:pic>
        <p:nvPicPr>
          <p:cNvPr id="45062" name="Picture 6" descr="http://projects.nooor.com/LearningCenter/Books/GT2-15_1/GT2-15/080059/FreeFiles/Gq-h-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11450" y="7938"/>
            <a:ext cx="171450" cy="238125"/>
          </a:xfrm>
          <a:prstGeom prst="rect">
            <a:avLst/>
          </a:prstGeom>
          <a:noFill/>
        </p:spPr>
      </p:pic>
      <p:sp>
        <p:nvSpPr>
          <p:cNvPr id="10" name="مستطيل 9"/>
          <p:cNvSpPr/>
          <p:nvPr/>
        </p:nvSpPr>
        <p:spPr>
          <a:xfrm>
            <a:off x="914400" y="7620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/>
              <a:t>يرقى على الصفا و يستقبل </a:t>
            </a:r>
            <a:r>
              <a:rPr lang="ar-SA" sz="2400" b="1" dirty="0" err="1"/>
              <a:t>الكعبة </a:t>
            </a:r>
            <a:r>
              <a:rPr lang="ar-SA" sz="2400" b="1" dirty="0"/>
              <a:t>، و يرفع يديه كما يرفعهما في </a:t>
            </a:r>
            <a:r>
              <a:rPr lang="ar-SA" sz="2400" b="1" dirty="0" err="1"/>
              <a:t>الدعاء </a:t>
            </a:r>
            <a:r>
              <a:rPr lang="ar-SA" sz="2400" b="1" dirty="0"/>
              <a:t>، و </a:t>
            </a:r>
            <a:r>
              <a:rPr lang="ar-SA" sz="2400" b="1" dirty="0" err="1"/>
              <a:t>يقول :</a:t>
            </a:r>
            <a:endParaRPr lang="en-US" sz="2400" dirty="0"/>
          </a:p>
        </p:txBody>
      </p:sp>
      <p:sp>
        <p:nvSpPr>
          <p:cNvPr id="11" name="مستطيل 10"/>
          <p:cNvSpPr/>
          <p:nvPr/>
        </p:nvSpPr>
        <p:spPr>
          <a:xfrm>
            <a:off x="1676400" y="1981200"/>
            <a:ext cx="609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rgbClr val="00B050"/>
                </a:solidFill>
              </a:rPr>
              <a:t>الله </a:t>
            </a:r>
            <a:r>
              <a:rPr lang="ar-SA" sz="2800" b="1" dirty="0" err="1">
                <a:solidFill>
                  <a:srgbClr val="00B050"/>
                </a:solidFill>
              </a:rPr>
              <a:t>أكبر .</a:t>
            </a:r>
            <a:r>
              <a:rPr lang="ar-SA" sz="2800" b="1" dirty="0">
                <a:solidFill>
                  <a:srgbClr val="00B050"/>
                </a:solidFill>
              </a:rPr>
              <a:t> الله </a:t>
            </a:r>
            <a:r>
              <a:rPr lang="ar-SA" sz="2800" b="1" dirty="0" err="1">
                <a:solidFill>
                  <a:srgbClr val="00B050"/>
                </a:solidFill>
              </a:rPr>
              <a:t>أكبر .</a:t>
            </a:r>
            <a:r>
              <a:rPr lang="ar-SA" sz="2800" b="1" dirty="0">
                <a:solidFill>
                  <a:srgbClr val="00B050"/>
                </a:solidFill>
              </a:rPr>
              <a:t> الله </a:t>
            </a:r>
            <a:r>
              <a:rPr lang="ar-SA" sz="2800" b="1" dirty="0" err="1">
                <a:solidFill>
                  <a:srgbClr val="00B050"/>
                </a:solidFill>
              </a:rPr>
              <a:t>أكبر </a:t>
            </a:r>
            <a:r>
              <a:rPr lang="ar-SA" sz="2800" b="1" dirty="0">
                <a:solidFill>
                  <a:srgbClr val="00B050"/>
                </a:solidFill>
              </a:rPr>
              <a:t>، لا إله إلا الله وحده لا شريك </a:t>
            </a:r>
            <a:r>
              <a:rPr lang="ar-SA" sz="2800" b="1" dirty="0" err="1">
                <a:solidFill>
                  <a:srgbClr val="00B050"/>
                </a:solidFill>
              </a:rPr>
              <a:t>له </a:t>
            </a:r>
            <a:r>
              <a:rPr lang="ar-SA" sz="2800" b="1" dirty="0">
                <a:solidFill>
                  <a:srgbClr val="00B050"/>
                </a:solidFill>
              </a:rPr>
              <a:t>، له الملك و له الحمد و هو على كل شيء </a:t>
            </a:r>
            <a:r>
              <a:rPr lang="ar-SA" sz="2800" b="1" dirty="0" err="1">
                <a:solidFill>
                  <a:srgbClr val="00B050"/>
                </a:solidFill>
              </a:rPr>
              <a:t>قدير </a:t>
            </a:r>
            <a:r>
              <a:rPr lang="ar-SA" sz="2800" b="1" dirty="0">
                <a:solidFill>
                  <a:srgbClr val="00B050"/>
                </a:solidFill>
              </a:rPr>
              <a:t>، الحمد لله وحده أنجز </a:t>
            </a:r>
            <a:r>
              <a:rPr lang="ar-SA" sz="2800" b="1" dirty="0" err="1">
                <a:solidFill>
                  <a:srgbClr val="00B050"/>
                </a:solidFill>
              </a:rPr>
              <a:t>وعده </a:t>
            </a:r>
            <a:r>
              <a:rPr lang="ar-SA" sz="2800" b="1" dirty="0">
                <a:solidFill>
                  <a:srgbClr val="00B050"/>
                </a:solidFill>
              </a:rPr>
              <a:t>، و نصر </a:t>
            </a:r>
            <a:r>
              <a:rPr lang="ar-SA" sz="2800" b="1" dirty="0" err="1">
                <a:solidFill>
                  <a:srgbClr val="00B050"/>
                </a:solidFill>
              </a:rPr>
              <a:t>عبده </a:t>
            </a:r>
            <a:r>
              <a:rPr lang="ar-SA" sz="2800" b="1" dirty="0">
                <a:solidFill>
                  <a:srgbClr val="00B050"/>
                </a:solidFill>
              </a:rPr>
              <a:t>، و هزم الأحزاب وحده </a:t>
            </a:r>
            <a:endParaRPr lang="en-US" sz="2800" dirty="0">
              <a:solidFill>
                <a:srgbClr val="00B050"/>
              </a:solidFill>
            </a:endParaRPr>
          </a:p>
        </p:txBody>
      </p:sp>
      <p:pic>
        <p:nvPicPr>
          <p:cNvPr id="45064" name="Picture 8" descr="http://projects.nooor.com/LearningCenter/Books/GT2-15_1/GT2-15/080059/FreeFiles/Gq-h-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600200"/>
            <a:ext cx="679704" cy="2438400"/>
          </a:xfrm>
          <a:prstGeom prst="rect">
            <a:avLst/>
          </a:prstGeom>
          <a:noFill/>
        </p:spPr>
      </p:pic>
      <p:sp>
        <p:nvSpPr>
          <p:cNvPr id="13" name="مستطيل 12"/>
          <p:cNvSpPr/>
          <p:nvPr/>
        </p:nvSpPr>
        <p:spPr>
          <a:xfrm>
            <a:off x="4267200" y="4038600"/>
            <a:ext cx="411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/>
              <a:t> ثم يدعو بما </a:t>
            </a:r>
            <a:r>
              <a:rPr lang="ar-SA" sz="2400" b="1" dirty="0" err="1"/>
              <a:t>تيسر .</a:t>
            </a:r>
            <a:r>
              <a:rPr lang="ar-SA" sz="2400" b="1" dirty="0"/>
              <a:t> ثم يعيد التكبير و التهليل و </a:t>
            </a:r>
            <a:r>
              <a:rPr lang="ar-SA" sz="2400" b="1" dirty="0" err="1"/>
              <a:t>التحميد</a:t>
            </a:r>
            <a:r>
              <a:rPr lang="ar-SA" sz="2400" b="1" dirty="0"/>
              <a:t> ، ثم يدعو بما </a:t>
            </a:r>
            <a:r>
              <a:rPr lang="ar-SA" sz="2400" b="1" dirty="0" err="1"/>
              <a:t>تيسر </a:t>
            </a:r>
            <a:r>
              <a:rPr lang="ar-SA" sz="2400" b="1" dirty="0"/>
              <a:t>، ثم يعيد التكبير و التهليل و </a:t>
            </a:r>
            <a:r>
              <a:rPr lang="ar-SA" sz="2400" b="1" dirty="0" err="1"/>
              <a:t>التحميد</a:t>
            </a:r>
            <a:r>
              <a:rPr lang="ar-SA" sz="2400" b="1" dirty="0"/>
              <a:t> ، و لا يدعو بعد </a:t>
            </a:r>
            <a:r>
              <a:rPr lang="ar-SA" sz="2400" b="1" dirty="0" err="1"/>
              <a:t>ذلك </a:t>
            </a:r>
            <a:r>
              <a:rPr lang="ar-SA" sz="2400" b="1" dirty="0"/>
              <a:t>، فيكون الذكر </a:t>
            </a:r>
            <a:r>
              <a:rPr lang="ar-SA" sz="2400" b="1" dirty="0" err="1"/>
              <a:t>ثلاثاً </a:t>
            </a:r>
            <a:r>
              <a:rPr lang="ar-SA" sz="2400" b="1" dirty="0"/>
              <a:t>، و الدعاء بين ذلك </a:t>
            </a:r>
            <a:r>
              <a:rPr lang="ar-SA" sz="2400" b="1" dirty="0" err="1"/>
              <a:t>مرتين .</a:t>
            </a:r>
            <a:endParaRPr lang="en-US" sz="2400" dirty="0"/>
          </a:p>
        </p:txBody>
      </p:sp>
      <p:pic>
        <p:nvPicPr>
          <p:cNvPr id="45066" name="Picture 10" descr="http://projects.nooor.com/LearningCenter/Books/GT2-15_1/GT2-15/080059/p_036/p36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810000"/>
            <a:ext cx="34290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pic>
        <p:nvPicPr>
          <p:cNvPr id="44034" name="Picture 2" descr="http://projects.nooor.com/LearningCenter/Books/GT2-15_1/GT2-15/080059/p_036/p36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52600"/>
            <a:ext cx="4114800" cy="3657600"/>
          </a:xfrm>
          <a:prstGeom prst="rect">
            <a:avLst/>
          </a:prstGeom>
          <a:noFill/>
        </p:spPr>
      </p:pic>
      <p:sp>
        <p:nvSpPr>
          <p:cNvPr id="4" name="مستطيل مستدير الزوايا 3"/>
          <p:cNvSpPr/>
          <p:nvPr/>
        </p:nvSpPr>
        <p:spPr>
          <a:xfrm>
            <a:off x="4953000" y="838200"/>
            <a:ext cx="3657600" cy="5029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" name="مستطيل 2"/>
          <p:cNvSpPr/>
          <p:nvPr/>
        </p:nvSpPr>
        <p:spPr>
          <a:xfrm>
            <a:off x="5181600" y="1371600"/>
            <a:ext cx="3276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/>
              <a:t>ثم ينزل متجهاً إلى </a:t>
            </a:r>
            <a:r>
              <a:rPr lang="ar-SA" sz="2800" b="1" dirty="0" err="1"/>
              <a:t>المروة </a:t>
            </a:r>
            <a:r>
              <a:rPr lang="ar-SA" sz="2800" b="1" dirty="0"/>
              <a:t>، فيمشي حتى يُحاذي الأعمدة و الأنوار الخضراء على جانبي </a:t>
            </a:r>
            <a:r>
              <a:rPr lang="ar-SA" sz="2800" b="1" dirty="0" err="1"/>
              <a:t>المسعى </a:t>
            </a:r>
            <a:r>
              <a:rPr lang="ar-SA" sz="2800" b="1" dirty="0"/>
              <a:t>، فإذا حاذاها استُحِب للرجل أن يسعى سعياً شديداً حتى يصل إلى الأعمدة و الأنوار الخضراء التي </a:t>
            </a:r>
            <a:r>
              <a:rPr lang="ar-SA" sz="2800" b="1" dirty="0" err="1"/>
              <a:t>تليها </a:t>
            </a:r>
            <a:r>
              <a:rPr lang="ar-SA" sz="2800" b="1" dirty="0"/>
              <a:t>، ثم يكمل مشيه إلى المروة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4953000" y="838200"/>
            <a:ext cx="3657600" cy="5029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/>
              <a:t>إذا وصل المروة فقد أكمل </a:t>
            </a:r>
            <a:r>
              <a:rPr lang="ar-SA" sz="3600" b="1" dirty="0" err="1"/>
              <a:t>شوطًا </a:t>
            </a:r>
            <a:r>
              <a:rPr lang="ar-SA" sz="3600" b="1" dirty="0"/>
              <a:t>، و يفعل عليها كما فعل على </a:t>
            </a:r>
            <a:r>
              <a:rPr lang="ar-SA" sz="3600" b="1" dirty="0" err="1"/>
              <a:t>الصفا </a:t>
            </a:r>
            <a:r>
              <a:rPr lang="ar-SA" sz="3600" b="1" dirty="0"/>
              <a:t>، غير أنه لا يقرأ الآية إذا دنا من المروة و لا إذا صَعِدَ عليها لعدم وروده</a:t>
            </a:r>
            <a:endParaRPr lang="en-US" sz="3600" dirty="0"/>
          </a:p>
        </p:txBody>
      </p:sp>
      <p:pic>
        <p:nvPicPr>
          <p:cNvPr id="43010" name="Picture 2" descr="http://projects.nooor.com/LearningCenter/Books/GT2-15_1/GT2-15/080059/p_036/p36-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33528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4953000" y="838200"/>
            <a:ext cx="3657600" cy="5029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400" b="1" dirty="0"/>
              <a:t>ثم يعود إلى </a:t>
            </a:r>
            <a:r>
              <a:rPr lang="ar-SA" sz="4400" b="1" dirty="0" err="1"/>
              <a:t>الصفا </a:t>
            </a:r>
            <a:r>
              <a:rPr lang="ar-SA" sz="4400" b="1" dirty="0"/>
              <a:t>، ماشياً في موضع </a:t>
            </a:r>
            <a:r>
              <a:rPr lang="ar-SA" sz="4400" b="1" dirty="0" err="1"/>
              <a:t>المشي </a:t>
            </a:r>
            <a:r>
              <a:rPr lang="ar-SA" sz="4400" b="1" dirty="0"/>
              <a:t>، مسرعاً في موضع </a:t>
            </a:r>
            <a:r>
              <a:rPr lang="ar-SA" sz="4400" b="1" dirty="0" err="1"/>
              <a:t>الإسراع .</a:t>
            </a:r>
            <a:endParaRPr lang="en-US" sz="4400" dirty="0"/>
          </a:p>
        </p:txBody>
      </p:sp>
      <p:pic>
        <p:nvPicPr>
          <p:cNvPr id="41986" name="Picture 2" descr="http://projects.nooor.com/LearningCenter/Books/GT2-15_1/GT2-15/080059/p_036/p36-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3505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066800" y="1752600"/>
            <a:ext cx="7315200" cy="32004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400" b="1" dirty="0"/>
              <a:t>يفعل ما تقدم في كل </a:t>
            </a:r>
            <a:r>
              <a:rPr lang="ar-SA" sz="4400" b="1" dirty="0" err="1"/>
              <a:t>شوط </a:t>
            </a:r>
            <a:r>
              <a:rPr lang="ar-SA" sz="4400" b="1" dirty="0"/>
              <a:t>، حتى يكمل سبعة </a:t>
            </a:r>
            <a:r>
              <a:rPr lang="ar-SA" sz="4400" b="1" dirty="0" err="1"/>
              <a:t>أشواط </a:t>
            </a:r>
            <a:r>
              <a:rPr lang="ar-SA" sz="4400" b="1" dirty="0"/>
              <a:t>، الذهاب شوط و الرجوع شوط </a:t>
            </a:r>
            <a:r>
              <a:rPr lang="ar-SA" sz="4400" b="1" dirty="0" err="1"/>
              <a:t>آخر </a:t>
            </a:r>
            <a:r>
              <a:rPr lang="ar-SA" sz="4400" b="1" dirty="0"/>
              <a:t>، و ينتهي السعي عند المروة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47800" y="2057400"/>
            <a:ext cx="6629400" cy="2133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5400" b="1" dirty="0" smtClean="0">
                <a:solidFill>
                  <a:srgbClr val="FF0000"/>
                </a:solidFill>
              </a:rPr>
              <a:t>صفة العمرة</a:t>
            </a:r>
            <a:endParaRPr lang="en-US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6096000" y="1676400"/>
            <a:ext cx="2438400" cy="35052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ليس للسعي ذكر خاص سوى ما </a:t>
            </a:r>
            <a:r>
              <a:rPr lang="ar-SA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تقدم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، فيدعو و يذكر و يقرأ ما تيسر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429000" y="1676400"/>
            <a:ext cx="2438400" cy="35052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لا يقف للدعاء و الذكر بعد الشوط </a:t>
            </a:r>
            <a:r>
              <a:rPr lang="ar-SA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السابع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؛ لعدم و </a:t>
            </a:r>
            <a:r>
              <a:rPr lang="ar-SA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روده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عن 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النبي      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38200" y="1676400"/>
            <a:ext cx="2438400" cy="35052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يجوز السعي في الطابق الثاني أو في سطح المسعى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9938" name="Picture 2" descr="http://projects.nooor.com/LearningCenter/Books/GT2-15_1/GT2-15/080059/FreeFiles/sala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191000"/>
            <a:ext cx="653143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6967" y="0"/>
            <a:ext cx="9230967" cy="6858000"/>
          </a:xfrm>
          <a:prstGeom prst="rect">
            <a:avLst/>
          </a:prstGeom>
        </p:spPr>
      </p:pic>
      <p:pic>
        <p:nvPicPr>
          <p:cNvPr id="48130" name="Picture 2" descr="http://t2.gstatic.com/images?q=tbn:ANd9GcQ6TX_MLAtJCqHmhSJwS5_X2GGoHDn5vAG8RDBnJd2-RgZ_UsMZ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2000250" cy="2514600"/>
          </a:xfrm>
          <a:prstGeom prst="rect">
            <a:avLst/>
          </a:prstGeom>
          <a:noFill/>
        </p:spPr>
      </p:pic>
      <p:sp>
        <p:nvSpPr>
          <p:cNvPr id="5" name="مستطيل مستدير الزوايا 4"/>
          <p:cNvSpPr/>
          <p:nvPr/>
        </p:nvSpPr>
        <p:spPr>
          <a:xfrm>
            <a:off x="4114800" y="685800"/>
            <a:ext cx="44196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رابعا الحلق والتقصير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048000" y="1981200"/>
            <a:ext cx="525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/>
              <a:t>إذا أتم السعي خرج من المسعى و حلق </a:t>
            </a:r>
            <a:r>
              <a:rPr lang="ar-SA" sz="2400" b="1" dirty="0" err="1"/>
              <a:t>رأسه </a:t>
            </a:r>
            <a:r>
              <a:rPr lang="ar-SA" sz="2400" b="1" dirty="0"/>
              <a:t>، أو قصر من جميع </a:t>
            </a:r>
            <a:r>
              <a:rPr lang="ar-SA" sz="2400" b="1" dirty="0" err="1"/>
              <a:t>الشعر </a:t>
            </a:r>
            <a:r>
              <a:rPr lang="ar-SA" sz="2400" b="1" dirty="0"/>
              <a:t>، و الحلق أفضل من التقصير لحديث أبي هريرة </a:t>
            </a:r>
            <a:r>
              <a:rPr lang="ar-SA" sz="2400" b="1" dirty="0" err="1"/>
              <a:t>قال </a:t>
            </a:r>
            <a:r>
              <a:rPr lang="ar-SA" sz="2400" b="1" dirty="0"/>
              <a:t>: قال رسول الله</a:t>
            </a:r>
            <a:endParaRPr lang="en-US" sz="2400" dirty="0"/>
          </a:p>
        </p:txBody>
      </p:sp>
      <p:pic>
        <p:nvPicPr>
          <p:cNvPr id="48132" name="Picture 4" descr="http://projects.nooor.com/LearningCenter/Books/GT2-15_1/GT2-15/080059/FreeFiles/sala-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819400"/>
            <a:ext cx="571500" cy="381000"/>
          </a:xfrm>
          <a:prstGeom prst="rect">
            <a:avLst/>
          </a:prstGeom>
          <a:noFill/>
        </p:spPr>
      </p:pic>
      <p:pic>
        <p:nvPicPr>
          <p:cNvPr id="48134" name="Picture 6" descr="http://projects.nooor.com/LearningCenter/Books/GT2-15_1/GT2-15/080059/FreeFiles/Gq-h-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3276600"/>
            <a:ext cx="274320" cy="38100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5715000" y="3200400"/>
            <a:ext cx="213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>
                <a:solidFill>
                  <a:srgbClr val="00B050"/>
                </a:solidFill>
              </a:rPr>
              <a:t>اللهم اغفر للمحلقين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48136" name="Picture 8" descr="http://projects.nooor.com/LearningCenter/Books/GT2-15_1/GT2-15/080059/FreeFiles/Gq-h-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59730" y="3276600"/>
            <a:ext cx="274320" cy="381000"/>
          </a:xfrm>
          <a:prstGeom prst="rect">
            <a:avLst/>
          </a:prstGeom>
          <a:noFill/>
        </p:spPr>
      </p:pic>
      <p:sp>
        <p:nvSpPr>
          <p:cNvPr id="11" name="مستطيل 10"/>
          <p:cNvSpPr/>
          <p:nvPr/>
        </p:nvSpPr>
        <p:spPr>
          <a:xfrm>
            <a:off x="2667000" y="3200400"/>
            <a:ext cx="28680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err="1"/>
              <a:t>قالوا </a:t>
            </a:r>
            <a:r>
              <a:rPr lang="ar-SA" sz="2400" b="1" dirty="0"/>
              <a:t>: و </a:t>
            </a:r>
            <a:r>
              <a:rPr lang="ar-SA" sz="2400" b="1" dirty="0" err="1"/>
              <a:t>للمقصرين .</a:t>
            </a:r>
            <a:r>
              <a:rPr lang="ar-SA" sz="2400" b="1" dirty="0"/>
              <a:t> </a:t>
            </a:r>
            <a:r>
              <a:rPr lang="ar-SA" sz="2400" b="1" dirty="0" err="1"/>
              <a:t>قال :</a:t>
            </a:r>
            <a:endParaRPr lang="en-US" sz="2400" dirty="0"/>
          </a:p>
        </p:txBody>
      </p:sp>
      <p:pic>
        <p:nvPicPr>
          <p:cNvPr id="12" name="Picture 6" descr="http://projects.nooor.com/LearningCenter/Books/GT2-15_1/GT2-15/080059/FreeFiles/Gq-h-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5800" y="3810000"/>
            <a:ext cx="274320" cy="381000"/>
          </a:xfrm>
          <a:prstGeom prst="rect">
            <a:avLst/>
          </a:prstGeom>
          <a:noFill/>
        </p:spPr>
      </p:pic>
      <p:sp>
        <p:nvSpPr>
          <p:cNvPr id="13" name="مستطيل 12"/>
          <p:cNvSpPr/>
          <p:nvPr/>
        </p:nvSpPr>
        <p:spPr>
          <a:xfrm>
            <a:off x="6172200" y="3733800"/>
            <a:ext cx="213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>
                <a:solidFill>
                  <a:srgbClr val="00B050"/>
                </a:solidFill>
              </a:rPr>
              <a:t>اللهم اغفر للمحلقين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14" name="Picture 8" descr="http://projects.nooor.com/LearningCenter/Books/GT2-15_1/GT2-15/080059/FreeFiles/Gq-h-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3733800"/>
            <a:ext cx="274320" cy="381000"/>
          </a:xfrm>
          <a:prstGeom prst="rect">
            <a:avLst/>
          </a:prstGeom>
          <a:noFill/>
        </p:spPr>
      </p:pic>
      <p:sp>
        <p:nvSpPr>
          <p:cNvPr id="15" name="مستطيل 14"/>
          <p:cNvSpPr/>
          <p:nvPr/>
        </p:nvSpPr>
        <p:spPr>
          <a:xfrm>
            <a:off x="3276600" y="3733800"/>
            <a:ext cx="510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/>
              <a:t>، </a:t>
            </a:r>
            <a:r>
              <a:rPr lang="ar-SA" sz="2400" b="1" dirty="0" err="1"/>
              <a:t>قالوا </a:t>
            </a:r>
            <a:r>
              <a:rPr lang="ar-SA" sz="2400" b="1" dirty="0"/>
              <a:t>: و </a:t>
            </a:r>
            <a:r>
              <a:rPr lang="ar-SA" sz="2400" b="1" dirty="0" err="1"/>
              <a:t>للمقصرين .</a:t>
            </a:r>
            <a:r>
              <a:rPr lang="ar-SA" sz="2400" b="1" dirty="0"/>
              <a:t> </a:t>
            </a:r>
            <a:endParaRPr lang="ar-SA" sz="2400" b="1" dirty="0" smtClean="0"/>
          </a:p>
          <a:p>
            <a:r>
              <a:rPr lang="ar-SA" sz="2400" b="1" dirty="0" smtClean="0"/>
              <a:t>قالها </a:t>
            </a:r>
            <a:r>
              <a:rPr lang="ar-SA" sz="2400" b="1" dirty="0" err="1"/>
              <a:t>ثلاثا </a:t>
            </a:r>
            <a:r>
              <a:rPr lang="ar-SA" sz="2400" b="1" dirty="0"/>
              <a:t>، </a:t>
            </a:r>
            <a:r>
              <a:rPr lang="ar-SA" sz="2400" b="1" dirty="0" smtClean="0"/>
              <a:t>ثم </a:t>
            </a:r>
            <a:r>
              <a:rPr lang="ar-SA" sz="2400" b="1" dirty="0" err="1"/>
              <a:t>قال </a:t>
            </a:r>
            <a:r>
              <a:rPr lang="ar-SA" sz="2400" b="1" dirty="0" err="1" smtClean="0"/>
              <a:t>:</a:t>
            </a:r>
            <a:r>
              <a:rPr lang="ar-SA" sz="2400" b="1" dirty="0" smtClean="0"/>
              <a:t>                                  </a:t>
            </a:r>
            <a:endParaRPr lang="en-US" sz="2400" dirty="0"/>
          </a:p>
        </p:txBody>
      </p:sp>
      <p:sp>
        <p:nvSpPr>
          <p:cNvPr id="16" name="مستطيل 15"/>
          <p:cNvSpPr/>
          <p:nvPr/>
        </p:nvSpPr>
        <p:spPr>
          <a:xfrm>
            <a:off x="4343400" y="4191000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>
                <a:solidFill>
                  <a:srgbClr val="00B050"/>
                </a:solidFill>
              </a:rPr>
              <a:t>و للمقصرين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17" name="Picture 6" descr="http://projects.nooor.com/LearningCenter/Books/GT2-15_1/GT2-15/080059/FreeFiles/Gq-h-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191000"/>
            <a:ext cx="274320" cy="381000"/>
          </a:xfrm>
          <a:prstGeom prst="rect">
            <a:avLst/>
          </a:prstGeom>
          <a:noFill/>
        </p:spPr>
      </p:pic>
      <p:pic>
        <p:nvPicPr>
          <p:cNvPr id="18" name="Picture 8" descr="http://projects.nooor.com/LearningCenter/Books/GT2-15_1/GT2-15/080059/FreeFiles/Gq-h-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4191000"/>
            <a:ext cx="27432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12" name="مستطيل مستدير الزوايا 11"/>
          <p:cNvSpPr/>
          <p:nvPr/>
        </p:nvSpPr>
        <p:spPr>
          <a:xfrm>
            <a:off x="3124200" y="685800"/>
            <a:ext cx="54102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ما تختص </a:t>
            </a:r>
            <a:r>
              <a:rPr lang="ar-SA" sz="3600" b="1" dirty="0" err="1" smtClean="0">
                <a:solidFill>
                  <a:schemeClr val="bg1">
                    <a:lumMod val="95000"/>
                  </a:schemeClr>
                </a:solidFill>
              </a:rPr>
              <a:t>به</a:t>
            </a:r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 المرأة في العمرة 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2743200" y="1905000"/>
            <a:ext cx="5562600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SA" sz="2800" b="1" dirty="0"/>
              <a:t>تطوف ساترة لجميع بدنها</a:t>
            </a:r>
            <a:endParaRPr lang="en-US" sz="2800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2057400" y="2819400"/>
            <a:ext cx="6248400" cy="685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SA" sz="2800" b="1" dirty="0"/>
              <a:t> المرأة لا يسن لها الرَّمَلُ و لا </a:t>
            </a:r>
            <a:r>
              <a:rPr lang="ar-SA" sz="2800" b="1" dirty="0" err="1"/>
              <a:t>الاضطباع</a:t>
            </a:r>
            <a:r>
              <a:rPr lang="ar-SA" sz="2800" b="1" dirty="0"/>
              <a:t> في الطواف</a:t>
            </a:r>
            <a:endParaRPr lang="en-US" sz="2800" b="1" dirty="0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838200" y="3657600"/>
            <a:ext cx="7467600" cy="83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SA" sz="2400" b="1" dirty="0"/>
              <a:t> يحرم عليها مزاحمة الرجال للوصول إلى الحجر </a:t>
            </a:r>
            <a:r>
              <a:rPr lang="ar-SA" sz="2400" b="1" dirty="0" err="1"/>
              <a:t>الأسود </a:t>
            </a:r>
            <a:r>
              <a:rPr lang="ar-SA" sz="2400" b="1" dirty="0"/>
              <a:t>، كما يحرم على وليها تمكينها من </a:t>
            </a:r>
            <a:r>
              <a:rPr lang="ar-SA" sz="2400" b="1" dirty="0" err="1"/>
              <a:t>ذلك .</a:t>
            </a:r>
            <a:endParaRPr lang="en-US" sz="2400" b="1" dirty="0"/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2514600" y="4648200"/>
            <a:ext cx="5791200" cy="762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SA" sz="2800" b="1" dirty="0"/>
              <a:t> لا تشتد في السعي بين العلامتين </a:t>
            </a:r>
            <a:r>
              <a:rPr lang="ar-SA" sz="2800" b="1" dirty="0" err="1"/>
              <a:t>الخضراوين</a:t>
            </a:r>
            <a:endParaRPr lang="en-US" sz="2800" b="1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1524000" y="5486400"/>
            <a:ext cx="6781800" cy="83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/>
              <a:t> لا تحلق شعرها و تكتفي بالتقصير منه قدر </a:t>
            </a:r>
            <a:r>
              <a:rPr lang="ar-SA" sz="2800" b="1" dirty="0" err="1"/>
              <a:t>أُنملة </a:t>
            </a:r>
            <a:r>
              <a:rPr lang="ar-SA" sz="2800" b="1" baseline="30000" dirty="0">
                <a:hlinkClick r:id="rId4"/>
              </a:rPr>
              <a:t>( </a:t>
            </a:r>
            <a:r>
              <a:rPr lang="ar-SA" sz="2800" b="1" baseline="30000" dirty="0" err="1">
                <a:hlinkClick r:id="rId4"/>
              </a:rPr>
              <a:t>2 </a:t>
            </a:r>
            <a:r>
              <a:rPr lang="ar-SA" sz="2800" b="1" baseline="30000" dirty="0">
                <a:hlinkClick r:id="rId4"/>
              </a:rPr>
              <a:t>)</a:t>
            </a:r>
            <a:r>
              <a:rPr lang="ar-SA" sz="2800" b="1" dirty="0"/>
              <a:t> و هي رأس الإصبع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4114800" y="685800"/>
            <a:ext cx="44196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أركان العمرة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3048000" y="1828800"/>
            <a:ext cx="3048000" cy="1524000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rgbClr val="C00000"/>
                </a:solidFill>
              </a:rPr>
              <a:t>أركان العمرة </a:t>
            </a:r>
            <a:r>
              <a:rPr lang="ar-SA" sz="3600" b="1" dirty="0" err="1" smtClean="0">
                <a:solidFill>
                  <a:srgbClr val="C00000"/>
                </a:solidFill>
              </a:rPr>
              <a:t>ثلاثة :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5" name="سهم إلى اليسار واليمين والأعلى 4"/>
          <p:cNvSpPr/>
          <p:nvPr/>
        </p:nvSpPr>
        <p:spPr>
          <a:xfrm rot="10800000">
            <a:off x="2819400" y="3200400"/>
            <a:ext cx="3657600" cy="152400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شكل بيضاوي 5"/>
          <p:cNvSpPr/>
          <p:nvPr/>
        </p:nvSpPr>
        <p:spPr>
          <a:xfrm>
            <a:off x="6629400" y="2438400"/>
            <a:ext cx="1828800" cy="1905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/>
              <a:t>الإحرام</a:t>
            </a:r>
            <a:endParaRPr lang="en-US" sz="3600" b="1" dirty="0"/>
          </a:p>
        </p:txBody>
      </p:sp>
      <p:sp>
        <p:nvSpPr>
          <p:cNvPr id="7" name="شكل بيضاوي 6"/>
          <p:cNvSpPr/>
          <p:nvPr/>
        </p:nvSpPr>
        <p:spPr>
          <a:xfrm>
            <a:off x="3657600" y="4724400"/>
            <a:ext cx="1828800" cy="1905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/>
              <a:t>الطواف</a:t>
            </a:r>
            <a:endParaRPr lang="en-US" sz="3600" b="1" dirty="0"/>
          </a:p>
        </p:txBody>
      </p:sp>
      <p:sp>
        <p:nvSpPr>
          <p:cNvPr id="8" name="شكل بيضاوي 7"/>
          <p:cNvSpPr/>
          <p:nvPr/>
        </p:nvSpPr>
        <p:spPr>
          <a:xfrm>
            <a:off x="762000" y="2667000"/>
            <a:ext cx="1828800" cy="1905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4000" b="1" dirty="0" smtClean="0"/>
              <a:t>السعي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3962400" y="685800"/>
            <a:ext cx="44196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حكم من ترك أحد الأركان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47800" y="2057400"/>
            <a:ext cx="6553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من ترك الإحرام لم تنعقد عمرته </a:t>
            </a:r>
            <a:r>
              <a:rPr lang="ar-SA" sz="3200" b="1" dirty="0" err="1"/>
              <a:t>أصلاً </a:t>
            </a:r>
            <a:r>
              <a:rPr lang="ar-SA" sz="3200" b="1" dirty="0"/>
              <a:t>، و من ترك الطواف أو </a:t>
            </a:r>
            <a:r>
              <a:rPr lang="ar-SA" sz="3200" b="1" dirty="0" err="1"/>
              <a:t>بعضه </a:t>
            </a:r>
            <a:r>
              <a:rPr lang="ar-SA" sz="3200" b="1" dirty="0"/>
              <a:t>، أو ترك السعي أو </a:t>
            </a:r>
            <a:r>
              <a:rPr lang="ar-SA" sz="3200" b="1" dirty="0" err="1"/>
              <a:t>بعضه </a:t>
            </a:r>
            <a:r>
              <a:rPr lang="ar-SA" sz="3200" b="1" dirty="0"/>
              <a:t>، لم تتم عمرته ولا يتحلل حتى يأتي </a:t>
            </a:r>
            <a:r>
              <a:rPr lang="ar-SA" sz="3200" b="1" dirty="0" err="1"/>
              <a:t>به</a:t>
            </a:r>
            <a:r>
              <a:rPr lang="ar-SA" sz="3200" b="1" dirty="0"/>
              <a:t> ، قال الله </a:t>
            </a:r>
            <a:r>
              <a:rPr lang="ar-SA" sz="3200" b="1" dirty="0" err="1"/>
              <a:t>تعالى :</a:t>
            </a:r>
            <a:endParaRPr lang="en-US" sz="3200" dirty="0"/>
          </a:p>
        </p:txBody>
      </p:sp>
      <p:pic>
        <p:nvPicPr>
          <p:cNvPr id="52226" name="Picture 2" descr="http://projects.nooor.com/LearningCenter/Books/GT2-15_1/GT2-15/080059/p_038/p38-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343400"/>
            <a:ext cx="3276600" cy="1143000"/>
          </a:xfrm>
          <a:prstGeom prst="rect">
            <a:avLst/>
          </a:prstGeom>
          <a:noFill/>
        </p:spPr>
      </p:pic>
      <p:pic>
        <p:nvPicPr>
          <p:cNvPr id="52228" name="Picture 4" descr="http://projects.nooor.com/LearningCenter/Books/GT2-15_1/GT2-15/080059/FreeFiles/q-aya-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4419600"/>
            <a:ext cx="560069" cy="1066800"/>
          </a:xfrm>
          <a:prstGeom prst="rect">
            <a:avLst/>
          </a:prstGeom>
          <a:noFill/>
        </p:spPr>
      </p:pic>
      <p:pic>
        <p:nvPicPr>
          <p:cNvPr id="52230" name="Picture 6" descr="http://projects.nooor.com/LearningCenter/Books/GT2-15_1/GT2-15/080059/FreeFiles/q-aya-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4419599"/>
            <a:ext cx="609600" cy="1161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3962400" y="685800"/>
            <a:ext cx="44196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واجبات العمرة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105400" y="1752600"/>
            <a:ext cx="30828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>
                <a:solidFill>
                  <a:srgbClr val="C00000"/>
                </a:solidFill>
              </a:rPr>
              <a:t>واجبات العمرة </a:t>
            </a:r>
            <a:r>
              <a:rPr lang="ar-SA" sz="3200" b="1" dirty="0" err="1">
                <a:solidFill>
                  <a:srgbClr val="C00000"/>
                </a:solidFill>
              </a:rPr>
              <a:t>اثنان :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914400" y="2667000"/>
            <a:ext cx="7239000" cy="990600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b="1" dirty="0"/>
              <a:t> الإحرام من </a:t>
            </a:r>
            <a:r>
              <a:rPr lang="ar-SA" sz="2400" b="1" dirty="0" err="1"/>
              <a:t>الميقات </a:t>
            </a:r>
            <a:r>
              <a:rPr lang="ar-SA" sz="2400" b="1" dirty="0"/>
              <a:t>، فمن تجاوز ميقاته و هو مريد للحج أو العمرة وجب عليه الرجوع إلى الميقات للإحرام </a:t>
            </a:r>
            <a:r>
              <a:rPr lang="ar-SA" sz="2400" b="1" dirty="0" err="1"/>
              <a:t>منه .</a:t>
            </a:r>
            <a:endParaRPr lang="en-US" sz="2400" b="1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914400" y="3810000"/>
            <a:ext cx="7239000" cy="990600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b="1" dirty="0"/>
              <a:t>الحلق أو </a:t>
            </a:r>
            <a:r>
              <a:rPr lang="ar-SA" sz="2400" b="1" dirty="0" err="1"/>
              <a:t>التقصير </a:t>
            </a:r>
            <a:r>
              <a:rPr lang="ar-SA" sz="2400" b="1" dirty="0"/>
              <a:t>، فمن نسيه وجب عليه أن يحلق أو يقصر </a:t>
            </a:r>
            <a:endParaRPr lang="en-US" sz="2400" b="1" dirty="0"/>
          </a:p>
        </p:txBody>
      </p:sp>
      <p:sp>
        <p:nvSpPr>
          <p:cNvPr id="7" name="مستطيل 6"/>
          <p:cNvSpPr/>
          <p:nvPr/>
        </p:nvSpPr>
        <p:spPr>
          <a:xfrm>
            <a:off x="2971800" y="5181600"/>
            <a:ext cx="56605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ومن ترك شيئًا من هذه الواجبات </a:t>
            </a:r>
            <a:r>
              <a:rPr lang="ar-SA" sz="3200" b="1" dirty="0" err="1" smtClean="0">
                <a:solidFill>
                  <a:srgbClr val="C00000"/>
                </a:solidFill>
              </a:rPr>
              <a:t>فعليية</a:t>
            </a:r>
            <a:r>
              <a:rPr lang="ar-SA" sz="3200" b="1" dirty="0" smtClean="0">
                <a:solidFill>
                  <a:srgbClr val="C00000"/>
                </a:solidFill>
              </a:rPr>
              <a:t> دمٌ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371600" y="2286000"/>
            <a:ext cx="685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b="1" dirty="0"/>
              <a:t>على ضوء فَهْمِي لأركان العمرة و </a:t>
            </a:r>
            <a:r>
              <a:rPr lang="ar-SA" sz="5400" b="1" dirty="0" err="1"/>
              <a:t>واجباتها </a:t>
            </a:r>
            <a:r>
              <a:rPr lang="ar-SA" sz="5400" b="1" dirty="0"/>
              <a:t>: أُبَيِّنُ الحكم في الحالات التالية مع ذكر </a:t>
            </a:r>
            <a:r>
              <a:rPr lang="ar-SA" sz="5400" b="1" dirty="0" err="1"/>
              <a:t>السبب :</a:t>
            </a:r>
            <a:endParaRPr lang="en-US" sz="5400" b="1" dirty="0"/>
          </a:p>
        </p:txBody>
      </p:sp>
      <p:sp>
        <p:nvSpPr>
          <p:cNvPr id="4" name="شمس 3"/>
          <p:cNvSpPr/>
          <p:nvPr/>
        </p:nvSpPr>
        <p:spPr>
          <a:xfrm>
            <a:off x="6019800" y="838200"/>
            <a:ext cx="2514600" cy="1066800"/>
          </a:xfrm>
          <a:prstGeom prst="sun">
            <a:avLst>
              <a:gd name="adj" fmla="val 16049"/>
            </a:avLst>
          </a:prstGeom>
          <a:solidFill>
            <a:schemeClr val="accent3">
              <a:lumMod val="75000"/>
            </a:schemeClr>
          </a:solidFill>
          <a:ln>
            <a:solidFill>
              <a:srgbClr val="E1F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تمرين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762000" y="685800"/>
          <a:ext cx="7848601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7451"/>
                <a:gridCol w="3358459"/>
                <a:gridCol w="1902691"/>
              </a:tblGrid>
              <a:tr h="990964">
                <a:tc>
                  <a:txBody>
                    <a:bodyPr/>
                    <a:lstStyle/>
                    <a:p>
                      <a:pPr algn="ctr"/>
                      <a:r>
                        <a:rPr lang="ar-SA" sz="40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السبب</a:t>
                      </a:r>
                      <a:endParaRPr lang="en-US" sz="40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3E1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40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الحكم</a:t>
                      </a:r>
                      <a:endParaRPr lang="en-US" sz="40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3E1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40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الحالة</a:t>
                      </a:r>
                      <a:endParaRPr lang="en-US" sz="40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3E14"/>
                    </a:solidFill>
                  </a:tcPr>
                </a:tc>
              </a:tr>
              <a:tr h="1421817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حاج نسي شوطين من طواف العمرة ورجع إلى </a:t>
                      </a:r>
                      <a:r>
                        <a:rPr lang="ar-SA" sz="20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بلده 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73347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ar-SA" b="1" dirty="0" smtClean="0"/>
                    </a:p>
                    <a:p>
                      <a:r>
                        <a:rPr lang="ar-SA" b="1" dirty="0" smtClean="0"/>
                        <a:t> 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معتمر طاف و قصَّر و لم </a:t>
                      </a:r>
                      <a:r>
                        <a:rPr lang="ar-SA" sz="24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يَسْعَ .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52672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ar-SA" b="1" dirty="0" smtClean="0"/>
                    </a:p>
                    <a:p>
                      <a:r>
                        <a:rPr lang="ar-SA" b="1" dirty="0" smtClean="0"/>
                        <a:t> 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معتمر طاف و سعى و نسي الحلق أو التقصير و لم يذكره حتى لبس </a:t>
                      </a:r>
                      <a:r>
                        <a:rPr lang="ar-SA" sz="20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ملابسه 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3429000" y="16002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لم تتم </a:t>
            </a:r>
            <a:r>
              <a:rPr lang="ar-SA" sz="3200" b="1" dirty="0" err="1" smtClean="0">
                <a:solidFill>
                  <a:srgbClr val="FF0000"/>
                </a:solidFill>
              </a:rPr>
              <a:t>عمرته </a:t>
            </a:r>
            <a:r>
              <a:rPr lang="ar-SA" sz="3200" b="1" dirty="0" smtClean="0">
                <a:solidFill>
                  <a:srgbClr val="FF0000"/>
                </a:solidFill>
              </a:rPr>
              <a:t>، يجب عليه الرجوع ليأتي بالطواف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14400" y="1828800"/>
            <a:ext cx="2438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لأنه ترك ركنًا </a:t>
            </a:r>
          </a:p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من أركان العمرة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05200" y="3200400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لم تتم </a:t>
            </a:r>
            <a:r>
              <a:rPr lang="ar-SA" sz="3200" b="1" dirty="0" err="1" smtClean="0">
                <a:solidFill>
                  <a:srgbClr val="FF0000"/>
                </a:solidFill>
              </a:rPr>
              <a:t>عمرته </a:t>
            </a:r>
            <a:r>
              <a:rPr lang="ar-SA" sz="3200" b="1" dirty="0" smtClean="0">
                <a:solidFill>
                  <a:srgbClr val="FF0000"/>
                </a:solidFill>
              </a:rPr>
              <a:t>، عليه أن يأتي بالسعي كاملًا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62000" y="3200400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لأنه ترك ركنًا من أركان العمرة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505200" y="4572000"/>
            <a:ext cx="32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يخلع الملابس ويلبس ملابس الإحرام ثم يحلق أو يقصر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09600" y="4419600"/>
            <a:ext cx="2895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لأن الحلق أو التقصير واجب من واجبات الحج والعمرة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شكل بيضاوي 2"/>
          <p:cNvSpPr/>
          <p:nvPr/>
        </p:nvSpPr>
        <p:spPr>
          <a:xfrm>
            <a:off x="5943600" y="1371600"/>
            <a:ext cx="2286000" cy="1066800"/>
          </a:xfrm>
          <a:prstGeom prst="ellipse">
            <a:avLst/>
          </a:prstGeom>
          <a:solidFill>
            <a:srgbClr val="0A3E14"/>
          </a:solidFill>
          <a:ln>
            <a:solidFill>
              <a:srgbClr val="E1F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8000" dirty="0" smtClean="0">
                <a:solidFill>
                  <a:schemeClr val="bg1">
                    <a:lumMod val="95000"/>
                  </a:schemeClr>
                </a:solidFill>
              </a:rPr>
              <a:t>فكر</a:t>
            </a:r>
            <a:endParaRPr lang="en-US" sz="8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47800" y="2438400"/>
            <a:ext cx="609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</a:rPr>
              <a:t>ما الفرق بين قولنا في أركان </a:t>
            </a:r>
            <a:r>
              <a:rPr lang="ar-SA" sz="2800" b="1" dirty="0" err="1">
                <a:solidFill>
                  <a:srgbClr val="FF0000"/>
                </a:solidFill>
              </a:rPr>
              <a:t>العمرة </a:t>
            </a:r>
            <a:r>
              <a:rPr lang="ar-SA" sz="2800" b="1" dirty="0">
                <a:solidFill>
                  <a:srgbClr val="FF0000"/>
                </a:solidFill>
              </a:rPr>
              <a:t>: </a:t>
            </a:r>
            <a:r>
              <a:rPr lang="ar-SA" sz="2800" b="1" dirty="0" err="1">
                <a:solidFill>
                  <a:srgbClr val="FF0000"/>
                </a:solidFill>
              </a:rPr>
              <a:t>الإحرام </a:t>
            </a:r>
            <a:r>
              <a:rPr lang="ar-SA" sz="2800" b="1" dirty="0">
                <a:solidFill>
                  <a:srgbClr val="FF0000"/>
                </a:solidFill>
              </a:rPr>
              <a:t>، و قولنا في </a:t>
            </a:r>
            <a:r>
              <a:rPr lang="ar-SA" sz="2800" b="1" dirty="0" err="1">
                <a:solidFill>
                  <a:srgbClr val="FF0000"/>
                </a:solidFill>
              </a:rPr>
              <a:t>واجباتها </a:t>
            </a:r>
            <a:r>
              <a:rPr lang="ar-SA" sz="2800" b="1" dirty="0">
                <a:solidFill>
                  <a:srgbClr val="FF0000"/>
                </a:solidFill>
              </a:rPr>
              <a:t>: الإحرام من الميقات؟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066800" y="3733800"/>
            <a:ext cx="7086600" cy="1828800"/>
          </a:xfrm>
          <a:prstGeom prst="rect">
            <a:avLst/>
          </a:prstGeom>
          <a:solidFill>
            <a:srgbClr val="E1FC80"/>
          </a:solidFill>
          <a:ln>
            <a:solidFill>
              <a:srgbClr val="E1F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143000" y="38100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002060"/>
                </a:solidFill>
              </a:rPr>
              <a:t>الإحرام النية في الدخول في النسك الذي يريده فلو احرم من أي مكان صح </a:t>
            </a:r>
            <a:r>
              <a:rPr lang="ar-SA" sz="3200" b="1" dirty="0" err="1" smtClean="0">
                <a:solidFill>
                  <a:srgbClr val="002060"/>
                </a:solidFill>
              </a:rPr>
              <a:t>الإحرام .</a:t>
            </a:r>
            <a:r>
              <a:rPr lang="ar-SA" sz="3200" b="1" dirty="0" smtClean="0">
                <a:solidFill>
                  <a:srgbClr val="002060"/>
                </a:solidFill>
              </a:rPr>
              <a:t> الإحرام من الميقات لا يجوز تجاوز الميقات دون </a:t>
            </a:r>
            <a:r>
              <a:rPr lang="ar-SA" sz="3200" b="1" dirty="0" err="1" smtClean="0">
                <a:solidFill>
                  <a:srgbClr val="002060"/>
                </a:solidFill>
              </a:rPr>
              <a:t>الإحرام .</a:t>
            </a:r>
            <a:r>
              <a:rPr lang="ar-SA" sz="3200" b="1" dirty="0" smtClean="0">
                <a:solidFill>
                  <a:srgbClr val="002060"/>
                </a:solidFill>
              </a:rPr>
              <a:t> 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5181600" y="685800"/>
            <a:ext cx="335280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95000"/>
                  </a:schemeClr>
                </a:solidFill>
              </a:rPr>
              <a:t>أولا الطواف بالبيت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نجمة ذات 8 نقاط 3"/>
          <p:cNvSpPr/>
          <p:nvPr/>
        </p:nvSpPr>
        <p:spPr>
          <a:xfrm>
            <a:off x="1371600" y="1905000"/>
            <a:ext cx="6553200" cy="4343400"/>
          </a:xfrm>
          <a:prstGeom prst="star8">
            <a:avLst>
              <a:gd name="adj" fmla="val 43654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أول ما يبدأ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به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المعتمر أن يطوف بالكعبة سبعة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أشواط 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، كل شوط دورة كاملة على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الكعبة 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؛ تبدأ من الحجر الأسود و تنتهي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به</a:t>
            </a:r>
            <a:r>
              <a:rPr lang="ar-SA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، و بيان صفة الطواف كما </a:t>
            </a:r>
            <a:r>
              <a:rPr lang="ar-SA" sz="3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يلي :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47800" y="609600"/>
            <a:ext cx="6705600" cy="5410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4572000" y="1981200"/>
            <a:ext cx="3505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000" b="1" dirty="0"/>
              <a:t>ي</a:t>
            </a:r>
            <a:r>
              <a:rPr lang="ar-SA" sz="4000" b="1" dirty="0" smtClean="0"/>
              <a:t>كون </a:t>
            </a:r>
            <a:r>
              <a:rPr lang="ar-SA" sz="4000" b="1" dirty="0"/>
              <a:t>في طوافه </a:t>
            </a:r>
            <a:r>
              <a:rPr lang="ar-SA" sz="4000" b="1" dirty="0" err="1"/>
              <a:t>متطهراً </a:t>
            </a:r>
            <a:r>
              <a:rPr lang="ar-SA" sz="4000" b="1" dirty="0"/>
              <a:t>، </a:t>
            </a:r>
            <a:endParaRPr lang="ar-SA" sz="4000" b="1" dirty="0" smtClean="0"/>
          </a:p>
          <a:p>
            <a:pPr algn="ctr"/>
            <a:r>
              <a:rPr lang="ar-SA" sz="4000" b="1" dirty="0" smtClean="0"/>
              <a:t>ساتراً </a:t>
            </a:r>
            <a:r>
              <a:rPr lang="ar-SA" sz="4000" b="1" dirty="0"/>
              <a:t>عورته من </a:t>
            </a:r>
            <a:r>
              <a:rPr lang="ar-SA" sz="4000" b="1" dirty="0" err="1"/>
              <a:t>السرة</a:t>
            </a:r>
            <a:r>
              <a:rPr lang="ar-SA" sz="4000" b="1" dirty="0"/>
              <a:t> إلى </a:t>
            </a:r>
            <a:r>
              <a:rPr lang="ar-SA" sz="4000" b="1" dirty="0" err="1" smtClean="0"/>
              <a:t>الركبة .</a:t>
            </a:r>
            <a:r>
              <a:rPr lang="ar-SA" sz="4000" b="1" dirty="0"/>
              <a:t> 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2" descr="http://projects.nooor.com/LearningCenter/Books/GT2-15_1/GT2-15/080059/p_034/p34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990600"/>
            <a:ext cx="25908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47800" y="609600"/>
            <a:ext cx="6705600" cy="5410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98" name="Picture 2" descr="http://projects.nooor.com/LearningCenter/Books/GT2-15_1/GT2-15/080059/p_034/p34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990600"/>
            <a:ext cx="2590800" cy="44958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495800" y="1219200"/>
            <a:ext cx="3429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/>
              <a:t>يسن أن يكون </a:t>
            </a:r>
            <a:r>
              <a:rPr lang="ar-SA" sz="2800" b="1" dirty="0" err="1"/>
              <a:t>مُضْطَبِعًا</a:t>
            </a:r>
            <a:r>
              <a:rPr lang="ar-SA" sz="2800" b="1" dirty="0"/>
              <a:t> في جميع </a:t>
            </a:r>
            <a:r>
              <a:rPr lang="ar-SA" sz="2800" b="1" dirty="0" err="1"/>
              <a:t>الطواف .</a:t>
            </a:r>
            <a:endParaRPr lang="ar-SA" sz="2800" dirty="0"/>
          </a:p>
          <a:p>
            <a:pPr algn="ctr"/>
            <a:r>
              <a:rPr lang="ar-SA" sz="2800" b="1" dirty="0"/>
              <a:t>و </a:t>
            </a:r>
            <a:r>
              <a:rPr lang="ar-SA" sz="2800" b="1" dirty="0" err="1">
                <a:solidFill>
                  <a:srgbClr val="FF0000"/>
                </a:solidFill>
              </a:rPr>
              <a:t>الاضطباع</a:t>
            </a:r>
            <a:r>
              <a:rPr lang="ar-SA" sz="2800" b="1" dirty="0">
                <a:solidFill>
                  <a:srgbClr val="FF0000"/>
                </a:solidFill>
              </a:rPr>
              <a:t> :</a:t>
            </a:r>
            <a:r>
              <a:rPr lang="ar-SA" sz="2800" b="1" dirty="0"/>
              <a:t> أن يكشف منكبه </a:t>
            </a:r>
            <a:r>
              <a:rPr lang="ar-SA" sz="2800" b="1" dirty="0" err="1"/>
              <a:t>الأيمن </a:t>
            </a:r>
            <a:r>
              <a:rPr lang="ar-SA" sz="2800" b="1" dirty="0"/>
              <a:t>، و يجعل الرداء </a:t>
            </a:r>
            <a:r>
              <a:rPr lang="ar-SA" sz="2800" b="1" dirty="0" err="1"/>
              <a:t>تحته </a:t>
            </a:r>
            <a:r>
              <a:rPr lang="ar-SA" sz="2800" b="1" dirty="0"/>
              <a:t>، و يجعل طرفي الرداء على المنكب </a:t>
            </a:r>
            <a:r>
              <a:rPr lang="ar-SA" sz="2800" b="1" dirty="0" err="1"/>
              <a:t>الأيسر .</a:t>
            </a:r>
            <a:endParaRPr lang="ar-SA" sz="2800" dirty="0"/>
          </a:p>
          <a:p>
            <a:pPr algn="ctr"/>
            <a:r>
              <a:rPr lang="ar-SA" sz="2800" b="1" dirty="0"/>
              <a:t>و إذا أكمل الشوط السابع </a:t>
            </a:r>
            <a:r>
              <a:rPr lang="ar-SA" sz="2800" b="1" dirty="0" err="1"/>
              <a:t>تركالاضطباع</a:t>
            </a:r>
            <a:r>
              <a:rPr lang="ar-SA" sz="2800" b="1" dirty="0"/>
              <a:t> ، و غطى منكبيه </a:t>
            </a:r>
            <a:r>
              <a:rPr lang="ar-SA" sz="2800" b="1" dirty="0" err="1"/>
              <a:t>بردائه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47800" y="609600"/>
            <a:ext cx="6705600" cy="5410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770" name="Picture 2" descr="http://projects.nooor.com/LearningCenter/Books/GT2-15_1/GT2-15/080059/p_034/p34-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914400"/>
            <a:ext cx="3048000" cy="45720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800600" y="1143000"/>
            <a:ext cx="342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/>
              <a:t>يستقبل الحجر الأسود فإن تمكن من تقبيله </a:t>
            </a:r>
            <a:r>
              <a:rPr lang="ar-SA" sz="2800" b="1" dirty="0" err="1"/>
              <a:t>قَبَّلَهُ ،</a:t>
            </a:r>
            <a:r>
              <a:rPr lang="ar-SA" sz="2800" b="1" dirty="0"/>
              <a:t> </a:t>
            </a:r>
          </a:p>
          <a:p>
            <a:pPr algn="ctr"/>
            <a:r>
              <a:rPr lang="ar-SA" sz="2800" b="1" dirty="0" smtClean="0"/>
              <a:t>وإلا</a:t>
            </a:r>
            <a:r>
              <a:rPr lang="ar-SA" sz="2800" b="1" dirty="0"/>
              <a:t> </a:t>
            </a:r>
            <a:r>
              <a:rPr lang="ar-SA" sz="2800" b="1" dirty="0" err="1"/>
              <a:t>استلمه </a:t>
            </a:r>
            <a:r>
              <a:rPr lang="ar-SA" sz="2800" b="1" baseline="30000" dirty="0">
                <a:hlinkClick r:id="rId4"/>
              </a:rPr>
              <a:t>( </a:t>
            </a:r>
            <a:r>
              <a:rPr lang="ar-SA" sz="2800" b="1" baseline="30000" dirty="0" err="1">
                <a:hlinkClick r:id="rId4"/>
              </a:rPr>
              <a:t>1 </a:t>
            </a:r>
            <a:r>
              <a:rPr lang="ar-SA" sz="2800" b="1" baseline="30000" dirty="0">
                <a:hlinkClick r:id="rId4"/>
              </a:rPr>
              <a:t>)</a:t>
            </a:r>
            <a:r>
              <a:rPr lang="ar-SA" sz="2800" b="1" dirty="0"/>
              <a:t>بيده اليمنى إن تيسر و قَبَّلَ </a:t>
            </a:r>
            <a:r>
              <a:rPr lang="ar-SA" sz="2800" b="1" dirty="0" err="1"/>
              <a:t>يده .</a:t>
            </a:r>
            <a:endParaRPr lang="ar-SA" sz="2800" dirty="0"/>
          </a:p>
          <a:p>
            <a:pPr algn="ctr"/>
            <a:r>
              <a:rPr lang="ar-SA" sz="2800" b="1" dirty="0"/>
              <a:t>إذا لم يتيسَّر له استلام الحجر أشار إليه رافعا يده اليمنى </a:t>
            </a:r>
            <a:r>
              <a:rPr lang="ar-SA" sz="2800" b="1" dirty="0" err="1"/>
              <a:t>قائلا : </a:t>
            </a:r>
            <a:r>
              <a:rPr lang="ar-SA" sz="2800" b="1" dirty="0"/>
              <a:t>" </a:t>
            </a:r>
            <a:r>
              <a:rPr lang="ar-SA" sz="2800" b="1" dirty="0">
                <a:solidFill>
                  <a:srgbClr val="FF0000"/>
                </a:solidFill>
              </a:rPr>
              <a:t>الله </a:t>
            </a:r>
            <a:r>
              <a:rPr lang="ar-SA" sz="2800" b="1" dirty="0" err="1">
                <a:solidFill>
                  <a:srgbClr val="FF0000"/>
                </a:solidFill>
              </a:rPr>
              <a:t>أكبر </a:t>
            </a:r>
            <a:r>
              <a:rPr lang="ar-SA" sz="2800" b="1" dirty="0" err="1"/>
              <a:t>"</a:t>
            </a:r>
            <a:r>
              <a:rPr lang="ar-SA" sz="2800" b="1" dirty="0"/>
              <a:t> </a:t>
            </a:r>
            <a:endParaRPr lang="ar-SA" sz="2800" b="1" dirty="0" smtClean="0"/>
          </a:p>
          <a:p>
            <a:pPr algn="ctr"/>
            <a:r>
              <a:rPr lang="ar-SA" sz="2800" b="1" dirty="0" smtClean="0"/>
              <a:t>( </a:t>
            </a:r>
            <a:r>
              <a:rPr lang="ar-SA" sz="2800" b="1" dirty="0"/>
              <a:t>مرة </a:t>
            </a:r>
            <a:r>
              <a:rPr lang="ar-SA" sz="2800" b="1" dirty="0" err="1"/>
              <a:t>واحدة ) </a:t>
            </a:r>
            <a:r>
              <a:rPr lang="ar-SA" sz="2800" b="1" dirty="0"/>
              <a:t>، و لا يقبِّل </a:t>
            </a:r>
            <a:r>
              <a:rPr lang="ar-SA" sz="2800" b="1" dirty="0" err="1"/>
              <a:t>يده </a:t>
            </a:r>
            <a:r>
              <a:rPr lang="ar-SA" sz="2800" b="1" dirty="0"/>
              <a:t>، و لا </a:t>
            </a:r>
            <a:r>
              <a:rPr lang="ar-SA" sz="2800" b="1" dirty="0" err="1"/>
              <a:t>يتوقَّف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47800" y="609600"/>
            <a:ext cx="6705600" cy="5410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698" name="Picture 2" descr="http://projects.nooor.com/LearningCenter/Books/GT2-15_1/GT2-15/080059/p_035/p35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990600"/>
            <a:ext cx="2819400" cy="43434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953000" y="1600200"/>
            <a:ext cx="2895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/>
              <a:t> ثم يمضي في طوافه جاعلاً الكعبة عن يساره و يسن أن يرمُل في الأشواط الثلاثة </a:t>
            </a:r>
            <a:r>
              <a:rPr lang="ar-SA" sz="2800" b="1" dirty="0" err="1"/>
              <a:t>الأولى .</a:t>
            </a:r>
            <a:endParaRPr lang="ar-SA" sz="2800" dirty="0"/>
          </a:p>
          <a:p>
            <a:pPr algn="ctr"/>
            <a:r>
              <a:rPr lang="ar-SA" sz="2800" b="1" dirty="0">
                <a:solidFill>
                  <a:srgbClr val="FF0000"/>
                </a:solidFill>
              </a:rPr>
              <a:t>و </a:t>
            </a:r>
            <a:r>
              <a:rPr lang="ar-SA" sz="2800" b="1" dirty="0" err="1">
                <a:solidFill>
                  <a:srgbClr val="FF0000"/>
                </a:solidFill>
              </a:rPr>
              <a:t>الرَّمَل </a:t>
            </a:r>
            <a:r>
              <a:rPr lang="ar-SA" sz="2800" b="1" dirty="0">
                <a:solidFill>
                  <a:srgbClr val="FF0000"/>
                </a:solidFill>
              </a:rPr>
              <a:t>:</a:t>
            </a:r>
            <a:r>
              <a:rPr lang="ar-SA" sz="2800" b="1" dirty="0"/>
              <a:t> سُرعة المشي مع مقاربة </a:t>
            </a:r>
            <a:r>
              <a:rPr lang="ar-SA" sz="2800" b="1" dirty="0" err="1"/>
              <a:t>الخُطى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47800" y="609600"/>
            <a:ext cx="6705600" cy="5410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746" name="Picture 2" descr="http://projects.nooor.com/LearningCenter/Books/GT2-15_1/GT2-15/080059/p_035/p35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066800"/>
            <a:ext cx="3124200" cy="40386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953000" y="1219200"/>
            <a:ext cx="3200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 إذا مر بالركن اليماني و هو الركن الرابع للكعبة فإن تيسر له استلمه بيده اليمنى من غير تكبير و لا </a:t>
            </a:r>
            <a:r>
              <a:rPr lang="ar-SA" sz="3200" b="1" dirty="0" err="1"/>
              <a:t>تقبيل </a:t>
            </a:r>
            <a:r>
              <a:rPr lang="ar-SA" sz="3200" b="1" dirty="0"/>
              <a:t>، و إن لم يتيسر له استلامه مضى و لم يشر إليه و لم </a:t>
            </a:r>
            <a:r>
              <a:rPr lang="ar-SA" sz="3200" b="1" dirty="0" err="1"/>
              <a:t>يُكَبِّر 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6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30967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1447800" y="609600"/>
            <a:ext cx="6705600" cy="5410200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22" name="Picture 2" descr="http://projects.nooor.com/LearningCenter/Books/GT2-15_1/GT2-15/080059/p_035/p35-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219200"/>
            <a:ext cx="3124200" cy="411480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4953000" y="1524000"/>
            <a:ext cx="32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600" b="1" dirty="0"/>
              <a:t>يقول بين الركنين اليماني و </a:t>
            </a:r>
            <a:r>
              <a:rPr lang="ar-SA" sz="3600" b="1" dirty="0" err="1" smtClean="0"/>
              <a:t>الأسود</a:t>
            </a:r>
            <a:r>
              <a:rPr lang="ar-SA" sz="3600" b="1" dirty="0" err="1"/>
              <a:t> </a:t>
            </a:r>
            <a:r>
              <a:rPr lang="ar-SA" sz="3600" b="1" dirty="0" err="1" smtClean="0"/>
              <a:t>: </a:t>
            </a:r>
            <a:r>
              <a:rPr lang="ar-SA" sz="3600" b="1" dirty="0" smtClean="0"/>
              <a:t>" </a:t>
            </a:r>
            <a:r>
              <a:rPr lang="ar-SA" sz="3600" b="1" dirty="0">
                <a:solidFill>
                  <a:srgbClr val="00B050"/>
                </a:solidFill>
              </a:rPr>
              <a:t>ربنا آتنا في الدنيا حسنة و في الآخرة حسنة و قنا عذاب </a:t>
            </a:r>
            <a:r>
              <a:rPr lang="ar-SA" sz="3600" b="1" dirty="0" err="1" smtClean="0">
                <a:solidFill>
                  <a:srgbClr val="00B050"/>
                </a:solidFill>
              </a:rPr>
              <a:t>النار</a:t>
            </a:r>
            <a:r>
              <a:rPr lang="ar-SA" sz="3600" b="1" dirty="0" err="1"/>
              <a:t> 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603</Words>
  <Application>Microsoft Office PowerPoint</Application>
  <PresentationFormat>عرض على الشاشة (3:4)‏</PresentationFormat>
  <Paragraphs>88</Paragraphs>
  <Slides>28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نورا</dc:creator>
  <cp:lastModifiedBy>نورا</cp:lastModifiedBy>
  <cp:revision>13</cp:revision>
  <dcterms:created xsi:type="dcterms:W3CDTF">2013-03-07T12:15:08Z</dcterms:created>
  <dcterms:modified xsi:type="dcterms:W3CDTF">2013-03-07T17:10:38Z</dcterms:modified>
</cp:coreProperties>
</file>