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4" r:id="rId2"/>
    <p:sldMasterId id="2147483696" r:id="rId3"/>
    <p:sldMasterId id="2147483708" r:id="rId4"/>
  </p:sldMasterIdLst>
  <p:notesMasterIdLst>
    <p:notesMasterId r:id="rId19"/>
  </p:notesMasterIdLst>
  <p:sldIdLst>
    <p:sldId id="257" r:id="rId5"/>
    <p:sldId id="258" r:id="rId6"/>
    <p:sldId id="263" r:id="rId7"/>
    <p:sldId id="260" r:id="rId8"/>
    <p:sldId id="264" r:id="rId9"/>
    <p:sldId id="273" r:id="rId10"/>
    <p:sldId id="285" r:id="rId11"/>
    <p:sldId id="286" r:id="rId12"/>
    <p:sldId id="270" r:id="rId13"/>
    <p:sldId id="271" r:id="rId14"/>
    <p:sldId id="287" r:id="rId15"/>
    <p:sldId id="272" r:id="rId16"/>
    <p:sldId id="275" r:id="rId17"/>
    <p:sldId id="276" r:id="rId1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33"/>
    <a:srgbClr val="FFFFCC"/>
    <a:srgbClr val="663300"/>
    <a:srgbClr val="006600"/>
    <a:srgbClr val="CCECFF"/>
    <a:srgbClr val="99FFCC"/>
    <a:srgbClr val="666633"/>
    <a:srgbClr val="FF9966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40" d="100"/>
          <a:sy n="40" d="100"/>
        </p:scale>
        <p:origin x="-1478" y="-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0156E95-1920-4C99-89C8-974753020F04}" type="datetimeFigureOut">
              <a:rPr lang="ar-SA" smtClean="0"/>
              <a:pPr/>
              <a:t>23/05/33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06A0511-3621-48B2-9DFB-8B7DA95EF67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D74D5-608B-465B-88DE-88943C75B6C0}" type="slidenum">
              <a:rPr lang="ar-SA" smtClean="0"/>
              <a:pPr/>
              <a:t>1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2ACA5-3347-46C8-933C-CE4490966D44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2ACA5-3347-46C8-933C-CE4490966D44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493F1-7920-4758-9B5D-5517689F38B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1CE48-A057-4663-A5BB-EC8A032BB3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F458-7DA0-4B8D-902A-673A6DD8246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E1D49-9F14-4A75-91C5-850405516B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872D6-32E8-4112-9440-06D61CC44CC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F3030-51A0-4755-B5CE-98D2606A6D7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6CC7A-9DA7-4DED-BBC1-EDBEF4CD9DD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513A0-122F-4212-92FD-5FCD2F73728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C9F2C-9998-448B-BC53-93C94988CC0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BB95E-221E-4292-BDB4-BEEE382888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E9677-0CBE-44A4-962B-CDF4D20DB1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SKR HEAD1 Outlined" pitchFamily="2" charset="-78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SKR HEAD1" pitchFamily="2" charset="-78"/>
              </a:defRPr>
            </a:lvl1pPr>
            <a:lvl2pPr>
              <a:defRPr>
                <a:cs typeface="SKR HEAD1" pitchFamily="2" charset="-78"/>
              </a:defRPr>
            </a:lvl2pPr>
            <a:lvl3pPr>
              <a:defRPr>
                <a:cs typeface="SKR HEAD1" pitchFamily="2" charset="-78"/>
              </a:defRPr>
            </a:lvl3pPr>
            <a:lvl4pPr>
              <a:defRPr>
                <a:cs typeface="SKR HEAD1" pitchFamily="2" charset="-78"/>
              </a:defRPr>
            </a:lvl4pPr>
            <a:lvl5pPr>
              <a:defRPr>
                <a:cs typeface="SKR HEAD1" pitchFamily="2" charset="-78"/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EF043-2A1A-4510-A392-EB88D7B460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533C6-A7C6-4617-8DE1-C7C150B588C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42C47-5782-4903-9034-DA50B33C221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0A93A-465C-4316-A862-EBFC9167142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1850D-7620-4799-AB65-0AB358CC0B0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BF1BC-13DF-4BD9-BA95-923F7A29EBF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B2E53-F2E0-45CD-843B-CF320B7CBBA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4091E-9280-4BA6-9455-1748D647E4D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3C8B7-67EB-40BB-BD4A-C3680197EAD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DCCA2-0FC3-4259-B9B1-E44BE15003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CFFB1-59E1-4C0C-9CFC-514A66DF5B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D74EF-E814-4869-9065-C7459F98F74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F4B0F-6935-4FC8-A6FF-7B4D118AC72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6CB00-588D-482E-83FB-8DCA50CC79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1B810-A439-496A-8057-ACFCA26042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02C9F-C4EA-40F9-B989-9E23CCCEE92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6847E-08F3-4979-8EAC-E327A41217F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CEA3D-B557-4B97-8849-528B281ABB7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91104-875C-4122-8EEE-3935C1C01D0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F6943-D692-4799-B7A2-C3C6FB133B2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A8A6A-ECDB-4686-B049-F2B3C56FD9F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6BE34-573F-4600-AB23-BD6AD07B026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561E1-1BA7-49DF-AB2B-3779AC1F16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8F21D-6D10-4DE8-9130-2AB9FF1110D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85054-7A5D-4274-BE6A-3ECE0EFBAE3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A588B-F2F3-487B-A779-DE0271529FB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68FAA-4C8C-4EF8-B349-B3F03624993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DD73E-56AD-4E1D-BD72-486B9A909C7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AF00A-1FFC-452A-AA11-9BEEA696002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7708B-3A57-448F-866D-5B5A51A3217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F6706-DF86-4D6A-B546-1D6C6AE4137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B0728-6BE8-42FB-BF9F-82DC856D6D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E5B86-24CB-42FF-8F14-586C89B5643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722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67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fld id="{9B497C90-FB5B-4642-95E6-01A11A8AD0C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722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67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B3B3C115-E2A3-452E-80A4-A1BFF945A4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722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67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74FCC33D-AB64-4A5C-927E-5EB028D04B4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722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67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fld id="{4C692896-493F-410C-81BD-2955850A0B9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142844" y="285728"/>
          <a:ext cx="8786841" cy="6309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19267"/>
                <a:gridCol w="1590664"/>
                <a:gridCol w="557691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الصفة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المثال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التوضيح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الإظهار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منْ أشد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justLow" rtl="1"/>
                      <a:r>
                        <a:rPr lang="ar-SA" sz="4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لاحظ الصفات العارضة في هذه الأمثلة مع أن الحرف واحد لكن طرأ عليه ما يغيره ،  فالنون الساكنة في المثال الأول أظهرناها وفي الثاني </a:t>
                      </a:r>
                      <a:r>
                        <a:rPr lang="ar-SA" sz="40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أدغمناها</a:t>
                      </a:r>
                      <a:r>
                        <a:rPr lang="ar-SA" sz="4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، والراء في المثال الثالث فخمناها وفي الرابع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</a:t>
                      </a:r>
                      <a:r>
                        <a:rPr lang="ar-SA" sz="4000" baseline="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رققناها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، والألف في </a:t>
                      </a:r>
                      <a:r>
                        <a:rPr lang="ar-SA" sz="4000" baseline="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(مالك)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</a:t>
                      </a:r>
                      <a:r>
                        <a:rPr lang="ar-SA" sz="4000" baseline="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قصرناها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وفي </a:t>
                      </a:r>
                      <a:r>
                        <a:rPr lang="ar-SA" sz="4000" baseline="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(ماء)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مددناها ، والدال في </a:t>
                      </a:r>
                      <a:r>
                        <a:rPr lang="ar-SA" sz="4000" baseline="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(يمددكم)</a:t>
                      </a:r>
                      <a:r>
                        <a:rPr lang="ar-SA" sz="4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إحداها ساكنة والأخرى متحركة </a:t>
                      </a:r>
                      <a:endParaRPr lang="ar-SA" sz="40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الإدغام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من يعمل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 sz="4400" dirty="0">
                        <a:cs typeface="SKR HEAD1 Outlined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التفخيم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يُرْجَع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 sz="4400" dirty="0">
                        <a:cs typeface="SKR HEAD1 Outlined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الترقيق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مِرْية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Low" rtl="1"/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القصر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مَالَك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Low" rtl="1"/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المد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ماءً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Low" rtl="1"/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السكون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يمدِدْكم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Low" rtl="1"/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التحرك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يمدِدْكم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Low" rtl="1"/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142844" y="214290"/>
          <a:ext cx="8786841" cy="65836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19267"/>
                <a:gridCol w="1590664"/>
                <a:gridCol w="557691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الصفة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المثال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التوضيح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56414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القلب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منْ بعد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Low" rtl="1"/>
                      <a:r>
                        <a:rPr lang="ar-SA" sz="3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لاحظ النون الساكنة قلبناها في </a:t>
                      </a:r>
                      <a:r>
                        <a:rPr lang="ar-SA" sz="38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(من بعد)</a:t>
                      </a:r>
                      <a:r>
                        <a:rPr lang="ar-SA" sz="3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وأخفيناها في </a:t>
                      </a:r>
                      <a:r>
                        <a:rPr lang="ar-SA" sz="38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(منسأته)</a:t>
                      </a:r>
                      <a:r>
                        <a:rPr lang="ar-SA" sz="3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وإنما تغيرت هكذا لوجود ما يقتضي التغير وهو القرب والبعد عنها ، ثم لاحظ </a:t>
                      </a:r>
                      <a:r>
                        <a:rPr lang="ar-SA" sz="38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السكت</a:t>
                      </a:r>
                      <a:r>
                        <a:rPr lang="ar-SA" sz="3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في المثال الأخير فإننا سكتنا على اللام لوجود مقتضى ذلك وهو بيان الكلمتين معاً ولم</a:t>
                      </a:r>
                      <a:r>
                        <a:rPr lang="ar-SA" sz="38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 نسكت على النون في </a:t>
                      </a:r>
                      <a:r>
                        <a:rPr lang="ar-SA" sz="3800" baseline="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(من بعد) </a:t>
                      </a:r>
                      <a:r>
                        <a:rPr lang="ar-SA" sz="38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مثلاً لعدم المقتضي لذلك .</a:t>
                      </a:r>
                    </a:p>
                    <a:p>
                      <a:pPr algn="justLow" rtl="1"/>
                      <a:r>
                        <a:rPr lang="ar-SA" sz="38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SKR HEAD1" pitchFamily="2" charset="-78"/>
                        </a:rPr>
                        <a:t>إذاً هذه كلها صفات عارضة تعرض للحرف مرة وتنفك عنه أخرى .</a:t>
                      </a:r>
                      <a:endParaRPr lang="ar-SA" sz="3800" dirty="0">
                        <a:solidFill>
                          <a:schemeClr val="accent6">
                            <a:lumMod val="50000"/>
                          </a:schemeClr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857388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الإخفاء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منْسأته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 sz="4400" dirty="0">
                        <a:cs typeface="SKR HEAD1 Outlined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err="1" smtClean="0">
                          <a:solidFill>
                            <a:srgbClr val="FF0000"/>
                          </a:solidFill>
                          <a:cs typeface="SKR HEAD1 Outlined" pitchFamily="2" charset="-78"/>
                        </a:rPr>
                        <a:t>السكت</a:t>
                      </a:r>
                      <a:endParaRPr lang="ar-SA" sz="4000" b="0" dirty="0">
                        <a:solidFill>
                          <a:srgbClr val="FF00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b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بل</a:t>
                      </a:r>
                      <a:r>
                        <a:rPr lang="ar-SA" sz="4000" b="0" baseline="0" dirty="0" smtClean="0">
                          <a:solidFill>
                            <a:srgbClr val="006600"/>
                          </a:solidFill>
                          <a:cs typeface="SKR HEAD1 Outlined" pitchFamily="2" charset="-78"/>
                        </a:rPr>
                        <a:t> ران</a:t>
                      </a:r>
                      <a:endParaRPr lang="ar-SA" sz="4000" b="0" dirty="0">
                        <a:solidFill>
                          <a:srgbClr val="006600"/>
                        </a:solidFill>
                        <a:cs typeface="SKR HEAD1 Outlined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 sz="4400" dirty="0">
                        <a:cs typeface="SKR HEAD1 Outlined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عنوان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772400" cy="1143000"/>
          </a:xfrm>
        </p:spPr>
        <p:txBody>
          <a:bodyPr/>
          <a:lstStyle/>
          <a:p>
            <a:r>
              <a:rPr lang="ar-SA" sz="8800" dirty="0" smtClean="0">
                <a:solidFill>
                  <a:srgbClr val="FFC000"/>
                </a:solidFill>
                <a:cs typeface="SKR HEAD1" pitchFamily="2" charset="-78"/>
              </a:rPr>
              <a:t>الشاهد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10" y="1428736"/>
            <a:ext cx="7772400" cy="4786313"/>
          </a:xfrm>
        </p:spPr>
        <p:txBody>
          <a:bodyPr/>
          <a:lstStyle/>
          <a:p>
            <a:pPr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قال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العلامة </a:t>
            </a:r>
            <a:r>
              <a:rPr lang="ar-SA" sz="4800" dirty="0" err="1" smtClean="0">
                <a:solidFill>
                  <a:schemeClr val="bg1"/>
                </a:solidFill>
                <a:cs typeface="SKR HEAD1" pitchFamily="2" charset="-78"/>
              </a:rPr>
              <a:t>السمنودي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:</a:t>
            </a:r>
          </a:p>
          <a:p>
            <a:pPr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	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   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إظهارٌ </a:t>
            </a:r>
            <a:r>
              <a:rPr lang="ar-SA" sz="4800" dirty="0" err="1" smtClean="0">
                <a:solidFill>
                  <a:schemeClr val="bg1"/>
                </a:solidFill>
                <a:cs typeface="SKR HEAD1" pitchFamily="2" charset="-78"/>
              </a:rPr>
              <a:t>ادغام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وقلبٌ وكذا </a:t>
            </a:r>
            <a:endParaRPr lang="ar-SA" sz="4800" dirty="0" smtClean="0">
              <a:solidFill>
                <a:schemeClr val="bg1"/>
              </a:solidFill>
              <a:cs typeface="SKR HEAD1" pitchFamily="2" charset="-78"/>
            </a:endParaRPr>
          </a:p>
          <a:p>
            <a:pPr>
              <a:buNone/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                                       </a:t>
            </a:r>
            <a:r>
              <a:rPr lang="ar-SA" sz="4800" dirty="0" err="1" smtClean="0">
                <a:solidFill>
                  <a:schemeClr val="bg1"/>
                </a:solidFill>
                <a:cs typeface="SKR HEAD1" pitchFamily="2" charset="-78"/>
              </a:rPr>
              <a:t>إخفا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وتفخيمٌ ورقٌّ أُخِذا</a:t>
            </a:r>
          </a:p>
          <a:p>
            <a:pPr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          والمدُّ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والقصرُ مع التحرُّكِ </a:t>
            </a:r>
            <a:endParaRPr lang="ar-SA" sz="4800" dirty="0" smtClean="0">
              <a:solidFill>
                <a:schemeClr val="bg1"/>
              </a:solidFill>
              <a:cs typeface="SKR HEAD1" pitchFamily="2" charset="-78"/>
            </a:endParaRPr>
          </a:p>
          <a:p>
            <a:pPr>
              <a:buNone/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                           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وأيضاً السُّكون </a:t>
            </a:r>
            <a:r>
              <a:rPr lang="ar-SA" sz="4800" dirty="0" err="1" smtClean="0">
                <a:solidFill>
                  <a:schemeClr val="bg1"/>
                </a:solidFill>
                <a:cs typeface="SKR HEAD1" pitchFamily="2" charset="-78"/>
              </a:rPr>
              <a:t>والسَّكْتُ</a:t>
            </a: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حُكي </a:t>
            </a:r>
          </a:p>
          <a:p>
            <a:pPr>
              <a:defRPr/>
            </a:pPr>
            <a:r>
              <a:rPr lang="ar-SA" sz="4800" dirty="0" smtClean="0">
                <a:solidFill>
                  <a:schemeClr val="bg1"/>
                </a:solidFill>
                <a:cs typeface="SKR HEAD1" pitchFamily="2" charset="-78"/>
              </a:rPr>
              <a:t>                          </a:t>
            </a:r>
            <a:endParaRPr lang="ar-SA" sz="4800" dirty="0" smtClean="0">
              <a:solidFill>
                <a:schemeClr val="bg1"/>
              </a:solidFill>
              <a:cs typeface="SKR HEAD1" pitchFamily="2" charset="-78"/>
            </a:endParaRPr>
          </a:p>
          <a:p>
            <a:pPr>
              <a:defRPr/>
            </a:pPr>
            <a:endParaRPr lang="ar-SA" sz="4800" dirty="0" smtClean="0">
              <a:solidFill>
                <a:schemeClr val="bg1"/>
              </a:solidFill>
              <a:cs typeface="SKR HEAD1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5" name="Picture 3" descr="اطار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42988" y="69215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ar-SA" sz="8800" dirty="0" smtClean="0">
                <a:solidFill>
                  <a:srgbClr val="FF9999"/>
                </a:solidFill>
                <a:cs typeface="DecoType Naskh Variants" pitchFamily="2" charset="-78"/>
              </a:rPr>
              <a:t>نشاط 2</a:t>
            </a:r>
            <a:endParaRPr lang="en-US" sz="8800" dirty="0" smtClean="0">
              <a:solidFill>
                <a:srgbClr val="FF9999"/>
              </a:solidFill>
              <a:cs typeface="DecoType Naskh Variants" pitchFamily="2" charset="-78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 rot="-626680">
            <a:off x="6849419" y="1901535"/>
            <a:ext cx="1995982" cy="32400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ar-SA" sz="4400" dirty="0" smtClean="0">
                <a:solidFill>
                  <a:schemeClr val="bg1"/>
                </a:solidFill>
                <a:cs typeface="SKR HEAD1" pitchFamily="2" charset="-78"/>
              </a:rPr>
              <a:t>استخرج </a:t>
            </a:r>
            <a:r>
              <a:rPr lang="ar-SA" sz="4400" dirty="0" smtClean="0">
                <a:solidFill>
                  <a:schemeClr val="bg1"/>
                </a:solidFill>
                <a:cs typeface="SKR HEAD1" pitchFamily="2" charset="-78"/>
              </a:rPr>
              <a:t>الصفات العارضة من سورة المؤمنون</a:t>
            </a:r>
          </a:p>
          <a:p>
            <a:pPr algn="ctr"/>
            <a:r>
              <a:rPr lang="ar-SA" sz="4400" dirty="0" smtClean="0">
                <a:solidFill>
                  <a:schemeClr val="bg1"/>
                </a:solidFill>
                <a:cs typeface="SKR HEAD1" pitchFamily="2" charset="-78"/>
              </a:rPr>
              <a:t> 1-11</a:t>
            </a:r>
            <a:endParaRPr lang="en-US" sz="4400" dirty="0">
              <a:solidFill>
                <a:schemeClr val="bg1"/>
              </a:solidFill>
              <a:cs typeface="SKR HEAD1" pitchFamily="2" charset="-78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uild="p"/>
      <p:bldP spid="665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357158" y="142852"/>
          <a:ext cx="8501120" cy="666754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09654"/>
                <a:gridCol w="1352540"/>
                <a:gridCol w="1062030"/>
                <a:gridCol w="1226336"/>
                <a:gridCol w="650076"/>
                <a:gridCol w="1304916"/>
                <a:gridCol w="1019168"/>
                <a:gridCol w="1276400"/>
              </a:tblGrid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م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الكلمة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الحرف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الصفة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م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الكلمة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الحرف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0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SKR HEAD1" pitchFamily="2" charset="-78"/>
                        </a:rPr>
                        <a:t>الصفة</a:t>
                      </a:r>
                      <a:endParaRPr lang="ar-SA" sz="3600" b="0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قدْ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د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السكون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r-SA" dirty="0" smtClean="0"/>
                        <a:t>8</a:t>
                      </a:r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للزكاة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ا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القصر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2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المؤمنون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و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المد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9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فاعلون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ا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ترقيق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3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الذين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ي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القصر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10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4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هم لفروجهم </a:t>
                      </a:r>
                      <a:endParaRPr lang="ar-SA" sz="24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م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إظهار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4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صلاتهم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ا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الترقيق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11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حافظون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ا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القصر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5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خاشعون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ا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تفخيم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12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ملومين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و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القصر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6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هم عن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م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إظهار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13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العادون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د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التحرك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7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معرضون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و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المد</a:t>
                      </a:r>
                      <a:endParaRPr lang="ar-SA" sz="36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14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راعون</a:t>
                      </a:r>
                      <a:endParaRPr lang="ar-SA" sz="36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dirty="0" smtClean="0">
                          <a:cs typeface="SKR HEAD1" pitchFamily="2" charset="-78"/>
                        </a:rPr>
                        <a:t>ر</a:t>
                      </a:r>
                      <a:endParaRPr lang="ar-SA" sz="3600" dirty="0"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36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تفخيم</a:t>
                      </a:r>
                      <a:endParaRPr lang="ar-SA" sz="36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4714876" y="1071546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4714876" y="1857364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4714876" y="2714620"/>
            <a:ext cx="1057276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4729170" y="3500438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4714876" y="4357694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4714876" y="5214950"/>
            <a:ext cx="1057276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4729170" y="6072206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500034" y="1071546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12"/>
          <p:cNvSpPr/>
          <p:nvPr/>
        </p:nvSpPr>
        <p:spPr>
          <a:xfrm>
            <a:off x="500034" y="1857364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500034" y="2714620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500034" y="3500438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15"/>
          <p:cNvSpPr/>
          <p:nvPr/>
        </p:nvSpPr>
        <p:spPr>
          <a:xfrm>
            <a:off x="500034" y="4357694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500034" y="5214950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17"/>
          <p:cNvSpPr/>
          <p:nvPr/>
        </p:nvSpPr>
        <p:spPr>
          <a:xfrm>
            <a:off x="500034" y="6000768"/>
            <a:ext cx="1057276" cy="714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071818"/>
            <a:ext cx="7772400" cy="1143000"/>
          </a:xfrm>
        </p:spPr>
        <p:txBody>
          <a:bodyPr/>
          <a:lstStyle/>
          <a:p>
            <a:r>
              <a:rPr lang="ar-SA" sz="8800" dirty="0" smtClean="0">
                <a:solidFill>
                  <a:srgbClr val="FF9933"/>
                </a:solidFill>
                <a:cs typeface="SKR HEAD1 Outlined" pitchFamily="2" charset="-78"/>
              </a:rPr>
              <a:t>الصفات العارضة</a:t>
            </a:r>
            <a:endParaRPr lang="ar-SA" sz="8800" dirty="0">
              <a:solidFill>
                <a:srgbClr val="FF9933"/>
              </a:solidFill>
              <a:cs typeface="SKR HEAD1 Outlined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وايا قطرية مستديرة 1"/>
          <p:cNvSpPr/>
          <p:nvPr/>
        </p:nvSpPr>
        <p:spPr>
          <a:xfrm>
            <a:off x="2000232" y="142852"/>
            <a:ext cx="5286412" cy="928694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accent1">
                    <a:lumMod val="50000"/>
                  </a:schemeClr>
                </a:solidFill>
                <a:cs typeface="SKR HEAD1 Outlined" pitchFamily="2" charset="-78"/>
              </a:rPr>
              <a:t>تمهيد</a:t>
            </a:r>
            <a:endParaRPr lang="ar-SA" sz="5400" dirty="0">
              <a:solidFill>
                <a:schemeClr val="accent1">
                  <a:lumMod val="50000"/>
                </a:schemeClr>
              </a:solidFill>
              <a:cs typeface="SKR HEAD1 Outlined" pitchFamily="2" charset="-78"/>
            </a:endParaRPr>
          </a:p>
        </p:txBody>
      </p:sp>
      <p:sp>
        <p:nvSpPr>
          <p:cNvPr id="3" name="مستطيل ذو زوايا قطرية مستديرة 2"/>
          <p:cNvSpPr/>
          <p:nvPr/>
        </p:nvSpPr>
        <p:spPr>
          <a:xfrm>
            <a:off x="428596" y="1428736"/>
            <a:ext cx="8215370" cy="5346144"/>
          </a:xfrm>
          <a:prstGeom prst="round2Diag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spAutoFit/>
          </a:bodyPr>
          <a:lstStyle/>
          <a:p>
            <a:pPr algn="just"/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لاحظ كيف ينطق الألف في الكلمات الآتية :</a:t>
            </a:r>
          </a:p>
          <a:p>
            <a:pPr algn="ctr"/>
            <a:r>
              <a:rPr lang="ar-SA" sz="4400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SKR HEAD1 Outlined" pitchFamily="2" charset="-78"/>
              </a:rPr>
              <a:t>( طَالَ)( باب)( قَالَ)(قَائِل)</a:t>
            </a:r>
          </a:p>
          <a:p>
            <a:pPr algn="just"/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ستلاحظ كيف تغير حال الألف ففي </a:t>
            </a:r>
            <a:r>
              <a:rPr lang="ar-SA" sz="4400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SKR HEAD1 Outlined" pitchFamily="2" charset="-78"/>
              </a:rPr>
              <a:t>(طال)</a:t>
            </a:r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 فخمت ، وفي </a:t>
            </a:r>
            <a:r>
              <a:rPr lang="ar-SA" sz="4400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SKR HEAD1 Outlined" pitchFamily="2" charset="-78"/>
              </a:rPr>
              <a:t>(باب) </a:t>
            </a:r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رققت ، وفي </a:t>
            </a:r>
            <a:r>
              <a:rPr lang="ar-SA" sz="4400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SKR HEAD1 Outlined" pitchFamily="2" charset="-78"/>
              </a:rPr>
              <a:t>(قال)</a:t>
            </a:r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 قصرت ، وفي</a:t>
            </a:r>
            <a:r>
              <a:rPr lang="ar-SA" sz="4400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SKR HEAD1 Outlined" pitchFamily="2" charset="-78"/>
              </a:rPr>
              <a:t>(قائل)</a:t>
            </a:r>
            <a:r>
              <a:rPr lang="ar-SA" sz="4400" dirty="0" smtClean="0">
                <a:solidFill>
                  <a:srgbClr val="002060"/>
                </a:solidFill>
                <a:cs typeface="SKR HEAD1 Outlined" pitchFamily="2" charset="-78"/>
              </a:rPr>
              <a:t> مدت .</a:t>
            </a:r>
          </a:p>
          <a:p>
            <a:pPr algn="just"/>
            <a:r>
              <a:rPr lang="ar-SA" sz="4400" dirty="0" smtClean="0">
                <a:solidFill>
                  <a:srgbClr val="FFFF00"/>
                </a:solidFill>
                <a:cs typeface="SKR HEAD1 Outlined" pitchFamily="2" charset="-78"/>
              </a:rPr>
              <a:t>وهذا يدل على أن للحروف صفات تعرض لها في حال دون حال ، وهي الصفات العارضة .</a:t>
            </a:r>
            <a:endParaRPr lang="ar-SA" sz="4400" dirty="0">
              <a:solidFill>
                <a:srgbClr val="FFFF00"/>
              </a:solidFill>
              <a:cs typeface="SKR HEAD1 Outline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للأسفل 4"/>
          <p:cNvSpPr/>
          <p:nvPr/>
        </p:nvSpPr>
        <p:spPr>
          <a:xfrm rot="19021856">
            <a:off x="5078792" y="1066800"/>
            <a:ext cx="428625" cy="1655763"/>
          </a:xfrm>
          <a:prstGeom prst="downArrow">
            <a:avLst/>
          </a:prstGeom>
          <a:ln w="3810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ar-S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6" name="سهم للأسفل 5"/>
          <p:cNvSpPr/>
          <p:nvPr/>
        </p:nvSpPr>
        <p:spPr>
          <a:xfrm rot="2613639">
            <a:off x="3841750" y="1060450"/>
            <a:ext cx="428625" cy="1670050"/>
          </a:xfrm>
          <a:prstGeom prst="downArrow">
            <a:avLst/>
          </a:prstGeom>
          <a:ln w="3810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ar-SA" dirty="0">
              <a:solidFill>
                <a:srgbClr val="00B050"/>
              </a:solidFill>
            </a:endParaRPr>
          </a:p>
        </p:txBody>
      </p:sp>
      <p:sp>
        <p:nvSpPr>
          <p:cNvPr id="9" name="سهم للأسفل 8"/>
          <p:cNvSpPr/>
          <p:nvPr/>
        </p:nvSpPr>
        <p:spPr>
          <a:xfrm>
            <a:off x="6357953" y="3643313"/>
            <a:ext cx="428625" cy="857250"/>
          </a:xfrm>
          <a:prstGeom prst="downArrow">
            <a:avLst/>
          </a:prstGeom>
          <a:ln w="3810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1" name="سهم للأسفل 10"/>
          <p:cNvSpPr/>
          <p:nvPr/>
        </p:nvSpPr>
        <p:spPr>
          <a:xfrm>
            <a:off x="3000375" y="3643313"/>
            <a:ext cx="428625" cy="857250"/>
          </a:xfrm>
          <a:prstGeom prst="downArrow">
            <a:avLst/>
          </a:prstGeom>
          <a:ln w="3810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0" name="مستطيل ذو زوايا قطرية مستديرة 9"/>
          <p:cNvSpPr/>
          <p:nvPr/>
        </p:nvSpPr>
        <p:spPr>
          <a:xfrm>
            <a:off x="5286375" y="4572000"/>
            <a:ext cx="2857500" cy="914400"/>
          </a:xfrm>
          <a:prstGeom prst="round2Diag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dirty="0">
                <a:solidFill>
                  <a:srgbClr val="0099CC"/>
                </a:solidFill>
                <a:cs typeface="SKR HEAD1" pitchFamily="2" charset="-78"/>
              </a:rPr>
              <a:t>هي الصفات التي تلازم الحرف بحيث لا تنفك عنه بحال</a:t>
            </a:r>
          </a:p>
        </p:txBody>
      </p:sp>
      <p:sp>
        <p:nvSpPr>
          <p:cNvPr id="13" name="مستطيل ذو زوايا قطرية مستديرة 12"/>
          <p:cNvSpPr/>
          <p:nvPr/>
        </p:nvSpPr>
        <p:spPr>
          <a:xfrm>
            <a:off x="1785938" y="4572000"/>
            <a:ext cx="2857500" cy="914400"/>
          </a:xfrm>
          <a:prstGeom prst="round2Diag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dirty="0">
                <a:solidFill>
                  <a:srgbClr val="0099CC"/>
                </a:solidFill>
                <a:cs typeface="SKR HEAD1" pitchFamily="2" charset="-78"/>
              </a:rPr>
              <a:t>هي الصفات التي تعرض للحرف في أحوال </a:t>
            </a:r>
            <a:r>
              <a:rPr lang="ar-SA" sz="2400" dirty="0" err="1">
                <a:solidFill>
                  <a:srgbClr val="0099CC"/>
                </a:solidFill>
                <a:cs typeface="SKR HEAD1" pitchFamily="2" charset="-78"/>
              </a:rPr>
              <a:t>و</a:t>
            </a:r>
            <a:r>
              <a:rPr lang="ar-SA" sz="2400" dirty="0">
                <a:solidFill>
                  <a:srgbClr val="0099CC"/>
                </a:solidFill>
                <a:cs typeface="SKR HEAD1" pitchFamily="2" charset="-78"/>
              </a:rPr>
              <a:t> تنفك عنه أخرى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5715000" y="5786438"/>
            <a:ext cx="1985963" cy="914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633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dirty="0">
                <a:solidFill>
                  <a:srgbClr val="0099CC"/>
                </a:solidFill>
                <a:cs typeface="SKR HEAD1" pitchFamily="2" charset="-78"/>
              </a:rPr>
              <a:t>وهي سبع عشرة صفة</a:t>
            </a: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2214563" y="5786438"/>
            <a:ext cx="1985962" cy="9144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633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800" dirty="0">
                <a:solidFill>
                  <a:srgbClr val="0099CC"/>
                </a:solidFill>
                <a:cs typeface="SKR HEAD1" pitchFamily="2" charset="-78"/>
              </a:rPr>
              <a:t>وهي إحدى عشرة صفة</a:t>
            </a:r>
          </a:p>
        </p:txBody>
      </p:sp>
      <p:sp>
        <p:nvSpPr>
          <p:cNvPr id="4" name="دبوس زينة 3"/>
          <p:cNvSpPr/>
          <p:nvPr/>
        </p:nvSpPr>
        <p:spPr>
          <a:xfrm>
            <a:off x="2928938" y="500063"/>
            <a:ext cx="3571875" cy="914400"/>
          </a:xfrm>
          <a:prstGeom prst="plaque">
            <a:avLst/>
          </a:prstGeom>
          <a:ln w="7620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>
                <a:solidFill>
                  <a:srgbClr val="00B050"/>
                </a:solidFill>
                <a:cs typeface="SKR HEAD1 Outlined" pitchFamily="2" charset="-78"/>
              </a:rPr>
              <a:t>أقسام الصفات</a:t>
            </a:r>
          </a:p>
        </p:txBody>
      </p:sp>
      <p:sp>
        <p:nvSpPr>
          <p:cNvPr id="7" name="متوازي أضلاع 6"/>
          <p:cNvSpPr/>
          <p:nvPr/>
        </p:nvSpPr>
        <p:spPr>
          <a:xfrm>
            <a:off x="4929188" y="2714625"/>
            <a:ext cx="3071812" cy="928688"/>
          </a:xfrm>
          <a:prstGeom prst="parallelogram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33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>
                <a:solidFill>
                  <a:srgbClr val="C00000"/>
                </a:solidFill>
                <a:cs typeface="SKR HEAD1" pitchFamily="2" charset="-78"/>
              </a:rPr>
              <a:t>صفات لازمة</a:t>
            </a:r>
          </a:p>
        </p:txBody>
      </p:sp>
      <p:sp>
        <p:nvSpPr>
          <p:cNvPr id="8" name="متوازي أضلاع 7"/>
          <p:cNvSpPr/>
          <p:nvPr/>
        </p:nvSpPr>
        <p:spPr>
          <a:xfrm>
            <a:off x="1714500" y="2714625"/>
            <a:ext cx="3143250" cy="928688"/>
          </a:xfrm>
          <a:prstGeom prst="parallelogram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33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>
                <a:solidFill>
                  <a:srgbClr val="C00000"/>
                </a:solidFill>
                <a:cs typeface="SKR HEAD1" pitchFamily="2" charset="-78"/>
              </a:rPr>
              <a:t>صفات عارضة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ar-SA" sz="8800" dirty="0" smtClean="0">
                <a:solidFill>
                  <a:schemeClr val="bg1"/>
                </a:solidFill>
              </a:rPr>
              <a:t>الصفات العارضة</a:t>
            </a:r>
            <a:endParaRPr lang="ar-SA" sz="8800" dirty="0">
              <a:solidFill>
                <a:schemeClr val="bg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1981200"/>
            <a:ext cx="8501122" cy="4591072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just"/>
            <a:r>
              <a:rPr lang="ar-SA" sz="7200" dirty="0" smtClean="0">
                <a:solidFill>
                  <a:srgbClr val="C00000"/>
                </a:solidFill>
              </a:rPr>
              <a:t>هي :</a:t>
            </a:r>
            <a:r>
              <a:rPr lang="ar-SA" sz="7200" dirty="0" smtClean="0">
                <a:solidFill>
                  <a:srgbClr val="333300"/>
                </a:solidFill>
              </a:rPr>
              <a:t>الإظهار والإدغام والقلب والإخفاء والتفخيم والترقيق والمد والقصر والتحرك والسكون </a:t>
            </a:r>
            <a:r>
              <a:rPr lang="ar-SA" sz="7200" dirty="0" err="1" smtClean="0">
                <a:solidFill>
                  <a:srgbClr val="333300"/>
                </a:solidFill>
              </a:rPr>
              <a:t>والسكت</a:t>
            </a:r>
            <a:r>
              <a:rPr lang="ar-SA" sz="7200" dirty="0" smtClean="0">
                <a:solidFill>
                  <a:srgbClr val="333300"/>
                </a:solidFill>
              </a:rPr>
              <a:t> .</a:t>
            </a:r>
          </a:p>
          <a:p>
            <a:pPr algn="just">
              <a:buNone/>
            </a:pPr>
            <a:endParaRPr lang="ar-SA" sz="7200" dirty="0">
              <a:solidFill>
                <a:srgbClr val="33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5" name="Picture 3" descr="اطار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42988" y="69215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ar-SA" sz="8800" dirty="0" smtClean="0">
                <a:solidFill>
                  <a:srgbClr val="FF9999"/>
                </a:solidFill>
                <a:cs typeface="SKR HEAD1" pitchFamily="2" charset="-78"/>
              </a:rPr>
              <a:t>نشاط 1</a:t>
            </a:r>
            <a:endParaRPr lang="en-US" sz="8800" dirty="0" smtClean="0">
              <a:solidFill>
                <a:srgbClr val="FF9999"/>
              </a:solidFill>
              <a:cs typeface="SKR HEAD1" pitchFamily="2" charset="-78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 rot="-626680">
            <a:off x="6948488" y="1916113"/>
            <a:ext cx="1835150" cy="32400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ar-SA" sz="4400" dirty="0" smtClean="0">
                <a:solidFill>
                  <a:schemeClr val="bg1"/>
                </a:solidFill>
                <a:cs typeface="SKR HEAD1" pitchFamily="2" charset="-78"/>
              </a:rPr>
              <a:t>راجع معلوماتك واكتب تعريفاً لكل صفة من الصفات العارضة</a:t>
            </a:r>
            <a:endParaRPr lang="en-US" sz="4400" dirty="0">
              <a:solidFill>
                <a:schemeClr val="bg1"/>
              </a:solidFill>
              <a:cs typeface="SKR HEAD1" pitchFamily="2" charset="-78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uild="p"/>
      <p:bldP spid="665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285720" y="626764"/>
          <a:ext cx="8501122" cy="5516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05010"/>
                <a:gridCol w="6896112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الصفة</a:t>
                      </a:r>
                      <a:endParaRPr lang="ar-SA" sz="40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التعريف</a:t>
                      </a:r>
                      <a:endParaRPr lang="ar-SA" sz="40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الإظهار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إخراج الحرف من مخرجه خالصاً دون تغيير </a:t>
                      </a:r>
                      <a:endParaRPr lang="ar-SA" sz="40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الإدغام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lang="ar-SA" sz="4000" dirty="0" smtClean="0">
                          <a:solidFill>
                            <a:srgbClr val="660033"/>
                          </a:solidFill>
                          <a:cs typeface="SKR HEAD1" pitchFamily="2" charset="-78"/>
                        </a:rPr>
                        <a:t> اللفظ بحرفين حرفاً واحداً كالثاني مشدداً .</a:t>
                      </a:r>
                      <a:endParaRPr lang="en-US" sz="4000" dirty="0" smtClean="0">
                        <a:solidFill>
                          <a:srgbClr val="660033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القلب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663300"/>
                          </a:solidFill>
                          <a:cs typeface="SKR HEAD1" pitchFamily="2" charset="-78"/>
                        </a:rPr>
                        <a:t>جعل حرف مكان آخر .</a:t>
                      </a:r>
                      <a:endParaRPr lang="ar-SA" sz="4000" dirty="0">
                        <a:solidFill>
                          <a:srgbClr val="6633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الإخفاء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0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النطق بالحرف بصفة بين الإظهار </a:t>
                      </a:r>
                      <a:r>
                        <a:rPr lang="ar-SA" sz="4000" dirty="0" err="1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و</a:t>
                      </a:r>
                      <a:r>
                        <a:rPr lang="ar-SA" sz="40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 الإدغام من غير تشديد مع بقاء الغنة في الحرف الأول .</a:t>
                      </a:r>
                      <a:endParaRPr lang="ar-SA" sz="40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التفخيم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cs typeface="SKR HEAD1" pitchFamily="2" charset="-78"/>
                        </a:rPr>
                        <a:t>سمن يعتري الحرف فيمتلئ الفم بصداه</a:t>
                      </a:r>
                      <a:endParaRPr lang="ar-SA" sz="4000" dirty="0">
                        <a:solidFill>
                          <a:srgbClr val="660033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الترقيق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000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cs typeface="SKR HEAD1" pitchFamily="2" charset="-78"/>
                        </a:rPr>
                        <a:t>نحول يعتري الحرف فلا يمتلئ الفم بصداه</a:t>
                      </a:r>
                      <a:endParaRPr lang="ar-SA" sz="4000" dirty="0">
                        <a:solidFill>
                          <a:srgbClr val="6633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642910" y="1357298"/>
            <a:ext cx="6429420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42910" y="2071678"/>
            <a:ext cx="6429420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642910" y="2857496"/>
            <a:ext cx="6429420" cy="50006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428596" y="3500438"/>
            <a:ext cx="6643734" cy="114300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642910" y="4786322"/>
            <a:ext cx="6429420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571472" y="5500702"/>
            <a:ext cx="6429420" cy="64294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285720" y="626764"/>
          <a:ext cx="8501122" cy="54254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05010"/>
                <a:gridCol w="6896112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الصفة</a:t>
                      </a:r>
                      <a:endParaRPr lang="ar-SA" sz="40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التعريف</a:t>
                      </a:r>
                      <a:endParaRPr lang="ar-SA" sz="40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القصر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000" b="0" kern="1200" dirty="0" smtClean="0">
                          <a:solidFill>
                            <a:srgbClr val="660033"/>
                          </a:solidFill>
                          <a:latin typeface="+mn-lt"/>
                          <a:ea typeface="+mn-ea"/>
                          <a:cs typeface="SKR HEAD1" pitchFamily="2" charset="-78"/>
                        </a:rPr>
                        <a:t>إثبات حرف المد فقط وحرف اللين وحده من غير زيادة عليهما</a:t>
                      </a:r>
                      <a:endParaRPr lang="ar-SA" sz="4000" b="0" kern="1200" dirty="0" smtClean="0">
                        <a:solidFill>
                          <a:srgbClr val="6600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المد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lang="ar-SA" sz="4000" dirty="0" smtClean="0">
                          <a:solidFill>
                            <a:srgbClr val="006600"/>
                          </a:solidFill>
                          <a:cs typeface="SKR HEAD1" pitchFamily="2" charset="-78"/>
                        </a:rPr>
                        <a:t>إطالة الصوت بحرف من حروف المد واللين</a:t>
                      </a:r>
                      <a:endParaRPr lang="en-US" sz="4000" dirty="0" smtClean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السكون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تفريغ الحرف من الحركات الثلاث الضمة </a:t>
                      </a:r>
                      <a:r>
                        <a:rPr lang="ar-SA" sz="4000" dirty="0" err="1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والفتحةوالكسرة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التحرك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000" dirty="0" smtClean="0">
                          <a:solidFill>
                            <a:srgbClr val="C00000"/>
                          </a:solidFill>
                          <a:cs typeface="SKR HEAD1" pitchFamily="2" charset="-78"/>
                        </a:rPr>
                        <a:t>إشغال الحرف بحركة من الحركات الثلاث</a:t>
                      </a:r>
                      <a:endParaRPr lang="ar-SA" sz="4000" dirty="0">
                        <a:solidFill>
                          <a:srgbClr val="C000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err="1" smtClean="0">
                          <a:solidFill>
                            <a:srgbClr val="0033CC"/>
                          </a:solidFill>
                          <a:cs typeface="SKR HEAD1" pitchFamily="2" charset="-78"/>
                        </a:rPr>
                        <a:t>السكت</a:t>
                      </a:r>
                      <a:endParaRPr lang="ar-SA" sz="4000" dirty="0">
                        <a:solidFill>
                          <a:srgbClr val="0033CC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cs typeface="SKR HEAD1" pitchFamily="2" charset="-78"/>
                        </a:rPr>
                        <a:t>قطع</a:t>
                      </a:r>
                      <a:r>
                        <a:rPr lang="ar-SA" sz="4000" baseline="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cs typeface="SKR HEAD1" pitchFamily="2" charset="-78"/>
                        </a:rPr>
                        <a:t> الصوت زمناً دون الوقف عادة من غير تنفس</a:t>
                      </a:r>
                      <a:endParaRPr lang="ar-SA" sz="4000" dirty="0">
                        <a:solidFill>
                          <a:srgbClr val="006600"/>
                        </a:solidFill>
                        <a:cs typeface="SKR HEAD1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571472" y="1428736"/>
            <a:ext cx="6429420" cy="114300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571472" y="2714620"/>
            <a:ext cx="6429420" cy="571504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endParaRPr lang="ar-SA" smtClean="0"/>
          </a:p>
        </p:txBody>
      </p:sp>
      <p:pic>
        <p:nvPicPr>
          <p:cNvPr id="14340" name="Picture 4" descr="MC9004382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0"/>
            <a:ext cx="35782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MC9004348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149725"/>
            <a:ext cx="266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Text Box 4" descr="30%"/>
          <p:cNvSpPr txBox="1">
            <a:spLocks noChangeArrowheads="1"/>
          </p:cNvSpPr>
          <p:nvPr/>
        </p:nvSpPr>
        <p:spPr bwMode="auto">
          <a:xfrm>
            <a:off x="647700" y="2547938"/>
            <a:ext cx="7920038" cy="1631950"/>
          </a:xfrm>
          <a:prstGeom prst="rect">
            <a:avLst/>
          </a:prstGeom>
          <a:pattFill prst="pct30">
            <a:fgClr>
              <a:schemeClr val="hlink"/>
            </a:fgClr>
            <a:bgClr>
              <a:schemeClr val="bg1"/>
            </a:bgClr>
          </a:pattFill>
          <a:ln w="57150">
            <a:solidFill>
              <a:srgbClr val="003399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lang="ar-SA" sz="200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cs typeface="SKR HEAD1 Outlined" pitchFamily="2" charset="-78"/>
            </a:endParaRPr>
          </a:p>
          <a:p>
            <a:pPr algn="ctr">
              <a:defRPr/>
            </a:pPr>
            <a:r>
              <a:rPr lang="ar-SA" sz="80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KR HEAD1 Outlined" pitchFamily="2" charset="-78"/>
              </a:rPr>
              <a:t>الأمثلة </a:t>
            </a:r>
            <a:endParaRPr lang="ar-SA" sz="200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cs typeface="SKR HEAD1 Outlined" pitchFamily="2" charset="-78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nimBg="1"/>
    </p:bldLst>
  </p:timing>
</p:sld>
</file>

<file path=ppt/theme/theme1.xml><?xml version="1.0" encoding="utf-8"?>
<a:theme xmlns:a="http://schemas.openxmlformats.org/drawingml/2006/main" name="1_تصميم افتراضي">
  <a:themeElements>
    <a:clrScheme name="1_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تصميم افتراضي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تصميم افتراضي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تصميم افتراضي">
  <a:themeElements>
    <a:clrScheme name="1_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تصميم افتراضي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تصميم افتراضي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تصميم افتراضي">
  <a:themeElements>
    <a:clrScheme name="1_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تصميم افتراضي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تصميم افتراضي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تصميم افتراضي">
  <a:themeElements>
    <a:clrScheme name="1_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تصميم افتراضي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تصميم افتراضي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474</Words>
  <PresentationFormat>عرض على الشاشة (3:4)‏</PresentationFormat>
  <Paragraphs>153</Paragraphs>
  <Slides>14</Slides>
  <Notes>3</Notes>
  <HiddenSlides>0</HiddenSlides>
  <MMClips>0</MMClips>
  <ScaleCrop>false</ScaleCrop>
  <HeadingPairs>
    <vt:vector size="4" baseType="variant">
      <vt:variant>
        <vt:lpstr>سمة</vt:lpstr>
      </vt:variant>
      <vt:variant>
        <vt:i4>4</vt:i4>
      </vt:variant>
      <vt:variant>
        <vt:lpstr>عناوين الشرائح</vt:lpstr>
      </vt:variant>
      <vt:variant>
        <vt:i4>14</vt:i4>
      </vt:variant>
    </vt:vector>
  </HeadingPairs>
  <TitlesOfParts>
    <vt:vector size="18" baseType="lpstr">
      <vt:lpstr>1_تصميم افتراضي</vt:lpstr>
      <vt:lpstr>2_تصميم افتراضي</vt:lpstr>
      <vt:lpstr>3_تصميم افتراضي</vt:lpstr>
      <vt:lpstr>4_تصميم افتراضي</vt:lpstr>
      <vt:lpstr>الشريحة 1</vt:lpstr>
      <vt:lpstr>الصفات العارضة</vt:lpstr>
      <vt:lpstr>الشريحة 3</vt:lpstr>
      <vt:lpstr>الشريحة 4</vt:lpstr>
      <vt:lpstr>الصفات العارضة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الشاهد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Lenovo</dc:creator>
  <cp:lastModifiedBy>سعيد</cp:lastModifiedBy>
  <cp:revision>13</cp:revision>
  <dcterms:created xsi:type="dcterms:W3CDTF">2012-04-02T09:17:43Z</dcterms:created>
  <dcterms:modified xsi:type="dcterms:W3CDTF">2012-04-14T09:03:51Z</dcterms:modified>
</cp:coreProperties>
</file>